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349" r:id="rId7"/>
    <p:sldId id="355" r:id="rId8"/>
    <p:sldId id="362" r:id="rId9"/>
    <p:sldId id="350" r:id="rId10"/>
    <p:sldId id="371" r:id="rId11"/>
    <p:sldId id="356" r:id="rId12"/>
    <p:sldId id="360" r:id="rId13"/>
    <p:sldId id="373" r:id="rId14"/>
    <p:sldId id="374" r:id="rId15"/>
    <p:sldId id="375" r:id="rId16"/>
    <p:sldId id="376" r:id="rId17"/>
    <p:sldId id="377" r:id="rId18"/>
    <p:sldId id="260" r:id="rId19"/>
    <p:sldId id="378" r:id="rId20"/>
    <p:sldId id="351" r:id="rId21"/>
    <p:sldId id="361" r:id="rId22"/>
    <p:sldId id="366" r:id="rId23"/>
    <p:sldId id="363" r:id="rId24"/>
    <p:sldId id="381" r:id="rId25"/>
    <p:sldId id="382" r:id="rId26"/>
    <p:sldId id="383" r:id="rId27"/>
    <p:sldId id="384" r:id="rId28"/>
    <p:sldId id="379" r:id="rId29"/>
    <p:sldId id="386" r:id="rId30"/>
    <p:sldId id="388" r:id="rId31"/>
    <p:sldId id="389" r:id="rId32"/>
    <p:sldId id="390" r:id="rId33"/>
    <p:sldId id="392" r:id="rId34"/>
    <p:sldId id="353" r:id="rId35"/>
    <p:sldId id="365" r:id="rId36"/>
    <p:sldId id="367" r:id="rId37"/>
    <p:sldId id="352" r:id="rId38"/>
    <p:sldId id="370" r:id="rId39"/>
    <p:sldId id="354" r:id="rId40"/>
    <p:sldId id="359" r:id="rId41"/>
    <p:sldId id="358" r:id="rId42"/>
  </p:sldIdLst>
  <p:sldSz cx="9144000" cy="5143500" type="screen16x9"/>
  <p:notesSz cx="6858000" cy="9144000"/>
  <p:embeddedFontLst>
    <p:embeddedFont>
      <p:font typeface="Hammersmith One" panose="02010703030501060504" pitchFamily="2" charset="77"/>
      <p:regular r:id="rId45"/>
    </p:embeddedFont>
    <p:embeddedFont>
      <p:font typeface="Manjari" panose="02000503000000000000" pitchFamily="2" charset="0"/>
      <p:regular r:id="rId46"/>
      <p:bold r:id="rId47"/>
    </p:embeddedFont>
    <p:embeddedFont>
      <p:font typeface="Ubuntu" panose="020B0504030602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2972A-3225-1A4B-BAE4-B85A2BCF6DE9}" v="76" dt="2021-05-19T08:53:19.197"/>
    <p1510:client id="{5679991C-1EC3-4A72-9C3F-17604D4E67C9}" v="20" dt="2021-05-18T10:57:55.791"/>
  </p1510:revLst>
</p1510:revInfo>
</file>

<file path=ppt/tableStyles.xml><?xml version="1.0" encoding="utf-8"?>
<a:tblStyleLst xmlns:a="http://schemas.openxmlformats.org/drawingml/2006/main" def="{82818CF4-D6E0-4D85-BB04-481F4452B396}">
  <a:tblStyle styleId="{82818CF4-D6E0-4D85-BB04-481F4452B3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0366C-731C-45E0-9E0F-9E54612950BE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3EA9A8A-0EED-4780-8B54-83BACA148F8A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553E8-0B8C-4110-B52B-5B596A254021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512670-42B9-446D-9E03-D618FDF5A237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5A90B9-13BC-4387-870F-A6C97ED892D4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2993" autoAdjust="0"/>
  </p:normalViewPr>
  <p:slideViewPr>
    <p:cSldViewPr snapToGrid="0">
      <p:cViewPr varScale="1">
        <p:scale>
          <a:sx n="158" d="100"/>
          <a:sy n="158" d="100"/>
        </p:scale>
        <p:origin x="704" y="-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9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872EF1-E240-7148-95CD-3AB379ACA3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1B5CB-F408-EC4C-BF7C-7D687EB0C1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E8E75-0AAA-B24A-84F9-69183159820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F67DF-FDE2-FA41-8A05-4EAD0DE08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3A421-946A-4A47-850C-9028C10225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5ADB5-9D86-594B-BAB9-0C89C18A4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51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200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946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22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808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621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c6a01074ef_0_2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c6a01074ef_0_2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94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c6a01074ef_0_18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c6a01074ef_0_18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888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c6a01074ef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c6a01074ef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613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c6a01074ef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c6a01074ef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node instance can be added to a scene graph only once. The nodes of a scene graph can have Effects, Opacity, Transforms, Event Handlers, Event Handlers, Application Specific States.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868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c6a01074ef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c6a01074ef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231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c6a01074ef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c6a01074ef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57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c6a01074ef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c6a01074ef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25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c6a01074ef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c6a01074ef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365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c6a01074ef_0_19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c6a01074ef_0_19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05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c6a01074ef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c6a01074ef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857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c6a01074ef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c6a01074ef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05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c6a01074ef_0_19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c6a01074ef_0_19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108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c6a01074ef_0_2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c6a01074ef_0_2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522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6a01074ef_0_19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6a01074ef_0_19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11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c33250489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c33250489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62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JavaFX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a GUI toolkit for Java (GUI is short for Graphical User Interface). JavaFX makes it easier to create desktop applications and games in Java.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468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c6a01074ef_0_2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Google Shape;2556;gc6a01074ef_0_2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7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JavaFX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a GUI toolkit for Java (GUI is short for Graphical User Interface). JavaFX makes it easier to create desktop applications and games in Java.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86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2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c6a01074ef_0_17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c6a01074ef_0_17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03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04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161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06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rot="288619" flipH="1">
            <a:off x="-1415244" y="1158707"/>
            <a:ext cx="4829256" cy="494005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5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3" name="Google Shape;823;p35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6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2" hasCustomPrompt="1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7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 rot="-1693254" flipH="1">
            <a:off x="7048898" y="1570932"/>
            <a:ext cx="2436429" cy="415397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5" name="Google Shape;895;p37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rot="10800000" flipH="1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9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rot="199611" flipH="1">
            <a:off x="-1222385" y="1111794"/>
            <a:ext cx="4658395" cy="476529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8"/>
          <p:cNvSpPr/>
          <p:nvPr/>
        </p:nvSpPr>
        <p:spPr>
          <a:xfrm rot="-5035045" flipH="1">
            <a:off x="5862077" y="-226971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1" name="Google Shape;971;p38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rot="5716307" flipH="1">
            <a:off x="3128709" y="-17350"/>
            <a:ext cx="3009510" cy="5911593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7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6" name="Google Shape;1186;p47"/>
          <p:cNvSpPr txBox="1">
            <a:spLocks noGrp="1"/>
          </p:cNvSpPr>
          <p:nvPr>
            <p:ph type="subTitle" idx="1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rId3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rId4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8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rot="912733" flipH="1">
            <a:off x="-1572654" y="597947"/>
            <a:ext cx="3253667" cy="548082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4"/>
          <p:cNvSpPr/>
          <p:nvPr/>
        </p:nvSpPr>
        <p:spPr>
          <a:xfrm rot="10800000" flipH="1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rot="10800000" flipH="1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5" r:id="rId7"/>
    <p:sldLayoutId id="2147483677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9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9.xml"/><Relationship Id="rId4" Type="http://schemas.openxmlformats.org/officeDocument/2006/relationships/slide" Target="slide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eX27xVOAS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onlhcsuit/pokedex-jfx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avafx/index.html" TargetMode="External"/><Relationship Id="rId7" Type="http://schemas.openxmlformats.org/officeDocument/2006/relationships/hyperlink" Target="https://github.com/sonlhcsuit/pokedex-jfx.gi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oracle.com/javase/8/javafx/api/toc.htm" TargetMode="External"/><Relationship Id="rId5" Type="http://schemas.openxmlformats.org/officeDocument/2006/relationships/hyperlink" Target="https://openjfx.io/javadoc/16/" TargetMode="External"/><Relationship Id="rId4" Type="http://schemas.openxmlformats.org/officeDocument/2006/relationships/hyperlink" Target="https://www.tutorialspoint.com/javafx/index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1283100" y="1283726"/>
            <a:ext cx="6577800" cy="12216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</a:rPr>
              <a:t>Java</a:t>
            </a:r>
            <a:r>
              <a:rPr lang="en-US" sz="8000" dirty="0">
                <a:solidFill>
                  <a:schemeClr val="accent2"/>
                </a:solidFill>
              </a:rPr>
              <a:t> </a:t>
            </a:r>
            <a:r>
              <a:rPr lang="en-US" sz="8000" dirty="0" err="1">
                <a:solidFill>
                  <a:schemeClr val="accent2"/>
                </a:solidFill>
              </a:rPr>
              <a:t>Fx</a:t>
            </a:r>
            <a:endParaRPr sz="8000" dirty="0">
              <a:solidFill>
                <a:schemeClr val="accent2"/>
              </a:solidFill>
            </a:endParaRPr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1283100" y="2863681"/>
            <a:ext cx="6577800" cy="1055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Phạm Xuân Trí – 18521530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err="1"/>
              <a:t>Lưu</a:t>
            </a:r>
            <a:r>
              <a:rPr lang="en" sz="2000" dirty="0"/>
              <a:t> Hoàng </a:t>
            </a:r>
            <a:r>
              <a:rPr lang="en" sz="2000" dirty="0" err="1"/>
              <a:t>Sơn</a:t>
            </a:r>
            <a:r>
              <a:rPr lang="en" sz="2000" dirty="0"/>
              <a:t> - 18521348</a:t>
            </a:r>
            <a:endParaRPr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D7ED0-9F48-4E87-A752-88BEF922F27A}"/>
              </a:ext>
            </a:extLst>
          </p:cNvPr>
          <p:cNvGrpSpPr/>
          <p:nvPr/>
        </p:nvGrpSpPr>
        <p:grpSpPr>
          <a:xfrm>
            <a:off x="1283100" y="982010"/>
            <a:ext cx="1551037" cy="1589740"/>
            <a:chOff x="1283100" y="925427"/>
            <a:chExt cx="1551037" cy="1589740"/>
          </a:xfrm>
        </p:grpSpPr>
        <p:pic>
          <p:nvPicPr>
            <p:cNvPr id="1034" name="Picture 10" descr="Java logo vector free download - Brandslogo.net">
              <a:extLst>
                <a:ext uri="{FF2B5EF4-FFF2-40B4-BE49-F238E27FC236}">
                  <a16:creationId xmlns:a16="http://schemas.microsoft.com/office/drawing/2014/main" id="{CD29F249-0E7C-488E-B9AE-95BB54E17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100" y="925427"/>
              <a:ext cx="1551037" cy="1551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36A635-2743-4B18-A61C-2CD5B2442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220" y="2044470"/>
              <a:ext cx="1157750" cy="4706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82;p61">
            <a:extLst>
              <a:ext uri="{FF2B5EF4-FFF2-40B4-BE49-F238E27FC236}">
                <a16:creationId xmlns:a16="http://schemas.microsoft.com/office/drawing/2014/main" id="{B9438FB4-11DB-4888-8D42-3E2E1F62F61C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Main concepts’ difference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52720-298B-C04B-8616-60F44209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69" y="1244600"/>
            <a:ext cx="6057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0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82;p61">
            <a:extLst>
              <a:ext uri="{FF2B5EF4-FFF2-40B4-BE49-F238E27FC236}">
                <a16:creationId xmlns:a16="http://schemas.microsoft.com/office/drawing/2014/main" id="{B9438FB4-11DB-4888-8D42-3E2E1F62F61C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Main concepts’ difference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EF246-0EF6-114D-84BF-5F81056A3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54100"/>
            <a:ext cx="6057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82;p61">
            <a:extLst>
              <a:ext uri="{FF2B5EF4-FFF2-40B4-BE49-F238E27FC236}">
                <a16:creationId xmlns:a16="http://schemas.microsoft.com/office/drawing/2014/main" id="{B9438FB4-11DB-4888-8D42-3E2E1F62F61C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Main concepts’ difference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FFE6B-60C4-6D45-9487-CAFD648D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136650"/>
            <a:ext cx="6057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82;p61">
            <a:extLst>
              <a:ext uri="{FF2B5EF4-FFF2-40B4-BE49-F238E27FC236}">
                <a16:creationId xmlns:a16="http://schemas.microsoft.com/office/drawing/2014/main" id="{B9438FB4-11DB-4888-8D42-3E2E1F62F61C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Main concepts’ difference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73D21-49B0-1F46-8781-242CF139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03300"/>
            <a:ext cx="6057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51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82;p61">
            <a:extLst>
              <a:ext uri="{FF2B5EF4-FFF2-40B4-BE49-F238E27FC236}">
                <a16:creationId xmlns:a16="http://schemas.microsoft.com/office/drawing/2014/main" id="{B9438FB4-11DB-4888-8D42-3E2E1F62F61C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Main concepts’ difference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108B27-27B4-C440-BD51-4E6435E6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320800"/>
            <a:ext cx="60579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4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82;p61">
            <a:extLst>
              <a:ext uri="{FF2B5EF4-FFF2-40B4-BE49-F238E27FC236}">
                <a16:creationId xmlns:a16="http://schemas.microsoft.com/office/drawing/2014/main" id="{5516E2A3-8008-4312-A06D-F25F53192401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Features’ difference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BE38A-120F-4DF8-9747-5A9E01136B71}"/>
              </a:ext>
            </a:extLst>
          </p:cNvPr>
          <p:cNvGrpSpPr/>
          <p:nvPr/>
        </p:nvGrpSpPr>
        <p:grpSpPr>
          <a:xfrm>
            <a:off x="1603948" y="831954"/>
            <a:ext cx="6146543" cy="4126073"/>
            <a:chOff x="1603948" y="831954"/>
            <a:chExt cx="6146543" cy="41260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F20A56-2EED-40F8-830C-FE02D7C1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514" y="920178"/>
              <a:ext cx="6009410" cy="394962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BBD627-E3B6-4878-8147-946620B84308}"/>
                </a:ext>
              </a:extLst>
            </p:cNvPr>
            <p:cNvSpPr/>
            <p:nvPr/>
          </p:nvSpPr>
          <p:spPr>
            <a:xfrm>
              <a:off x="1603948" y="831954"/>
              <a:ext cx="6146543" cy="41260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82;p61">
            <a:extLst>
              <a:ext uri="{FF2B5EF4-FFF2-40B4-BE49-F238E27FC236}">
                <a16:creationId xmlns:a16="http://schemas.microsoft.com/office/drawing/2014/main" id="{B6082184-F2C5-438A-9A6C-9815D1D18511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Why should we use JFX 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57AF4-64DE-4DEF-B423-C6E219213DE2}"/>
              </a:ext>
            </a:extLst>
          </p:cNvPr>
          <p:cNvSpPr txBox="1"/>
          <p:nvPr/>
        </p:nvSpPr>
        <p:spPr>
          <a:xfrm>
            <a:off x="1566472" y="1401580"/>
            <a:ext cx="6235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/>
              <a:t>Separated View / Controller using FXML to create visual ⇒ Easy to change GUI without any impact on controller ⇒ Easy for debugging and maintainance.</a:t>
            </a:r>
          </a:p>
          <a:p>
            <a:endParaRPr lang="vi-VN" sz="1800" dirty="0"/>
          </a:p>
          <a:p>
            <a:r>
              <a:rPr lang="vi-VN" sz="1800" dirty="0"/>
              <a:t>Controllers is easily intergrated with view.</a:t>
            </a:r>
          </a:p>
          <a:p>
            <a:endParaRPr lang="vi-VN" sz="1800" dirty="0"/>
          </a:p>
          <a:p>
            <a:r>
              <a:rPr lang="vi-VN" sz="1800" dirty="0"/>
              <a:t>Easy to responsive using declarative layout.</a:t>
            </a:r>
          </a:p>
          <a:p>
            <a:endParaRPr lang="vi-VN" sz="1800" dirty="0"/>
          </a:p>
          <a:p>
            <a:r>
              <a:rPr lang="vi-VN" sz="1800" dirty="0"/>
              <a:t>CSS supportive.</a:t>
            </a:r>
          </a:p>
          <a:p>
            <a:endParaRPr lang="vi-VN" sz="1800" dirty="0"/>
          </a:p>
          <a:p>
            <a:r>
              <a:rPr lang="vi-VN" sz="1800" dirty="0"/>
              <a:t>Strongly working flow.</a:t>
            </a:r>
          </a:p>
        </p:txBody>
      </p:sp>
    </p:spTree>
    <p:extLst>
      <p:ext uri="{BB962C8B-B14F-4D97-AF65-F5344CB8AC3E}">
        <p14:creationId xmlns:p14="http://schemas.microsoft.com/office/powerpoint/2010/main" val="199558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77"/>
          <p:cNvSpPr txBox="1">
            <a:spLocks noGrp="1"/>
          </p:cNvSpPr>
          <p:nvPr>
            <p:ph type="title"/>
          </p:nvPr>
        </p:nvSpPr>
        <p:spPr>
          <a:xfrm>
            <a:off x="2019300" y="19648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Concepts</a:t>
            </a:r>
            <a:endParaRPr dirty="0"/>
          </a:p>
        </p:txBody>
      </p:sp>
      <p:sp>
        <p:nvSpPr>
          <p:cNvPr id="1781" name="Google Shape;1781;p77"/>
          <p:cNvSpPr txBox="1">
            <a:spLocks noGrp="1"/>
          </p:cNvSpPr>
          <p:nvPr>
            <p:ph type="title" idx="2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82" name="Google Shape;1782;p77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39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70"/>
          <p:cNvSpPr/>
          <p:nvPr/>
        </p:nvSpPr>
        <p:spPr>
          <a:xfrm>
            <a:off x="-1250448" y="111283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0"/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82;p61">
            <a:extLst>
              <a:ext uri="{FF2B5EF4-FFF2-40B4-BE49-F238E27FC236}">
                <a16:creationId xmlns:a16="http://schemas.microsoft.com/office/drawing/2014/main" id="{C66375EE-766F-468D-802C-DBA397CA230A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Architecture</a:t>
            </a:r>
            <a:endParaRPr lang="en-US" dirty="0"/>
          </a:p>
        </p:txBody>
      </p:sp>
      <p:pic>
        <p:nvPicPr>
          <p:cNvPr id="2050" name="Picture 2" descr="Description of Figure 1 follows">
            <a:extLst>
              <a:ext uri="{FF2B5EF4-FFF2-40B4-BE49-F238E27FC236}">
                <a16:creationId xmlns:a16="http://schemas.microsoft.com/office/drawing/2014/main" id="{70F69BFF-D6B3-45EE-A85B-F5CD2ACB2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36" y="1307541"/>
            <a:ext cx="6958978" cy="224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05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70"/>
          <p:cNvSpPr/>
          <p:nvPr/>
        </p:nvSpPr>
        <p:spPr>
          <a:xfrm>
            <a:off x="0" y="614596"/>
            <a:ext cx="1963711" cy="6259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Hammersmith One" panose="020B0604020202020204" charset="0"/>
              </a:rPr>
              <a:t>Scene Graph</a:t>
            </a:r>
            <a:endParaRPr lang="en-US" dirty="0">
              <a:solidFill>
                <a:schemeClr val="accent2"/>
              </a:solidFill>
              <a:latin typeface="Hammersmith One" panose="020B0604020202020204" charset="0"/>
            </a:endParaRPr>
          </a:p>
        </p:txBody>
      </p:sp>
      <p:sp>
        <p:nvSpPr>
          <p:cNvPr id="1543" name="Google Shape;1543;p70"/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82;p61">
            <a:extLst>
              <a:ext uri="{FF2B5EF4-FFF2-40B4-BE49-F238E27FC236}">
                <a16:creationId xmlns:a16="http://schemas.microsoft.com/office/drawing/2014/main" id="{C66375EE-766F-468D-802C-DBA397CA230A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Architecture</a:t>
            </a:r>
            <a:endParaRPr lang="en-US" dirty="0"/>
          </a:p>
        </p:txBody>
      </p:sp>
      <p:pic>
        <p:nvPicPr>
          <p:cNvPr id="3074" name="Picture 2" descr="Scene Graph">
            <a:extLst>
              <a:ext uri="{FF2B5EF4-FFF2-40B4-BE49-F238E27FC236}">
                <a16:creationId xmlns:a16="http://schemas.microsoft.com/office/drawing/2014/main" id="{D3BA932D-DA60-4630-9C77-30C3A001D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653" y="1147937"/>
            <a:ext cx="4525667" cy="324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19BD52A-D735-4447-AED1-2BF839468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5" y="1339266"/>
            <a:ext cx="3593979" cy="28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0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6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Demo </a:t>
            </a:r>
            <a:r>
              <a:rPr lang="en-US" dirty="0" err="1"/>
              <a:t>Pokemon</a:t>
            </a:r>
            <a:r>
              <a:rPr lang="en-US" dirty="0"/>
              <a:t>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3" name="Google Shape;1333;p56"/>
          <p:cNvSpPr txBox="1">
            <a:spLocks noGrp="1"/>
          </p:cNvSpPr>
          <p:nvPr>
            <p:ph type="subTitle" idx="2"/>
          </p:nvPr>
        </p:nvSpPr>
        <p:spPr>
          <a:xfrm>
            <a:off x="1388575" y="3380175"/>
            <a:ext cx="2318119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was it born?</a:t>
            </a:r>
            <a:endParaRPr dirty="0"/>
          </a:p>
        </p:txBody>
      </p:sp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336" name="Google Shape;1336;p56">
            <a:hlinkClick r:id="rId4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Concepts</a:t>
            </a:r>
            <a:endParaRPr dirty="0"/>
          </a:p>
        </p:txBody>
      </p:sp>
      <p:sp>
        <p:nvSpPr>
          <p:cNvPr id="1337" name="Google Shape;1337;p56">
            <a:hlinkClick r:id="rId5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Importance</a:t>
            </a:r>
            <a:endParaRPr dirty="0"/>
          </a:p>
        </p:txBody>
      </p:sp>
      <p:sp>
        <p:nvSpPr>
          <p:cNvPr id="1338" name="Google Shape;1338;p56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339" name="Google Shape;1339;p56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about JavaFX. What is JavaFX?</a:t>
            </a:r>
            <a:endParaRPr dirty="0"/>
          </a:p>
        </p:txBody>
      </p:sp>
      <p:sp>
        <p:nvSpPr>
          <p:cNvPr id="1340" name="Google Shape;1340;p56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utility features of JavaFX. Demos of some </a:t>
            </a:r>
            <a:endParaRPr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42" name="Google Shape;1342;p56">
            <a:hlinkClick r:id="rId4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43" name="Google Shape;1343;p56">
            <a:hlinkClick r:id="rId5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79217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44" name="Google Shape;1344;p56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45" name="Google Shape;1345;p56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of reference</a:t>
            </a:r>
            <a:endParaRPr dirty="0"/>
          </a:p>
        </p:txBody>
      </p:sp>
      <p:sp>
        <p:nvSpPr>
          <p:cNvPr id="1346" name="Google Shape;1346;p56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" dirty="0"/>
              <a:t>Disadvantage</a:t>
            </a:r>
            <a:endParaRPr dirty="0"/>
          </a:p>
        </p:txBody>
      </p:sp>
      <p:sp>
        <p:nvSpPr>
          <p:cNvPr id="1347" name="Google Shape;1347;p56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  <p:sp>
        <p:nvSpPr>
          <p:cNvPr id="1348" name="Google Shape;1348;p56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List of limitation of JavaFX</a:t>
            </a:r>
          </a:p>
        </p:txBody>
      </p:sp>
      <p:sp>
        <p:nvSpPr>
          <p:cNvPr id="1349" name="Google Shape;1349;p56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50" name="Google Shape;1350;p56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6424D-05BE-4417-9903-8905DAC9B203}"/>
              </a:ext>
            </a:extLst>
          </p:cNvPr>
          <p:cNvSpPr/>
          <p:nvPr/>
        </p:nvSpPr>
        <p:spPr>
          <a:xfrm>
            <a:off x="1371600" y="1816062"/>
            <a:ext cx="6738079" cy="230099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2" name="Google Shape;1542;p70"/>
          <p:cNvSpPr/>
          <p:nvPr/>
        </p:nvSpPr>
        <p:spPr>
          <a:xfrm>
            <a:off x="0" y="614596"/>
            <a:ext cx="1963711" cy="6259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Hammersmith One" panose="020B0604020202020204" charset="0"/>
              </a:rPr>
              <a:t>Scene Graph</a:t>
            </a:r>
            <a:endParaRPr lang="en-US" dirty="0">
              <a:solidFill>
                <a:schemeClr val="accent2"/>
              </a:solidFill>
              <a:latin typeface="Hammersmith One" panose="020B0604020202020204" charset="0"/>
            </a:endParaRPr>
          </a:p>
        </p:txBody>
      </p:sp>
      <p:sp>
        <p:nvSpPr>
          <p:cNvPr id="1543" name="Google Shape;1543;p70"/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82;p61">
            <a:extLst>
              <a:ext uri="{FF2B5EF4-FFF2-40B4-BE49-F238E27FC236}">
                <a16:creationId xmlns:a16="http://schemas.microsoft.com/office/drawing/2014/main" id="{C66375EE-766F-468D-802C-DBA397CA230A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Architecture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C232A-C846-45D3-A91A-C2185CEFBD49}"/>
              </a:ext>
            </a:extLst>
          </p:cNvPr>
          <p:cNvSpPr txBox="1"/>
          <p:nvPr/>
        </p:nvSpPr>
        <p:spPr>
          <a:xfrm>
            <a:off x="1776332" y="2066908"/>
            <a:ext cx="5996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accent2"/>
                </a:solidFill>
                <a:effectLst/>
                <a:latin typeface="Manjari"/>
              </a:rPr>
              <a:t>A node is a visual/graphical:</a:t>
            </a:r>
          </a:p>
          <a:p>
            <a:endParaRPr lang="en-US" sz="1800" b="1" i="0" dirty="0">
              <a:solidFill>
                <a:schemeClr val="accent2"/>
              </a:solidFill>
              <a:effectLst/>
              <a:latin typeface="Manjari"/>
            </a:endParaRP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sz="1800" b="1" i="0" dirty="0">
                <a:solidFill>
                  <a:schemeClr val="accent2"/>
                </a:solidFill>
                <a:effectLst/>
                <a:latin typeface="Manjari"/>
              </a:rPr>
              <a:t>Geometrical</a:t>
            </a:r>
            <a:r>
              <a:rPr lang="en-US" sz="1800" i="0" dirty="0">
                <a:solidFill>
                  <a:srgbClr val="000000"/>
                </a:solidFill>
                <a:effectLst/>
                <a:latin typeface="Manjari"/>
              </a:rPr>
              <a:t>: Circle, Rectangle, Polygon, etc.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sz="1800" b="1" i="0" dirty="0">
                <a:solidFill>
                  <a:schemeClr val="accent2"/>
                </a:solidFill>
                <a:effectLst/>
                <a:latin typeface="Manjari"/>
              </a:rPr>
              <a:t>UI controls</a:t>
            </a:r>
            <a:r>
              <a:rPr lang="en-US" sz="1800" i="0" dirty="0">
                <a:solidFill>
                  <a:srgbClr val="000000"/>
                </a:solidFill>
                <a:effectLst/>
                <a:latin typeface="Manjari"/>
              </a:rPr>
              <a:t>: Button, Checkbox, Choice box, Text Area, etc.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sz="1800" b="1" i="0" dirty="0">
                <a:solidFill>
                  <a:schemeClr val="accent2"/>
                </a:solidFill>
                <a:effectLst/>
                <a:latin typeface="Manjari"/>
              </a:rPr>
              <a:t>Layout</a:t>
            </a:r>
            <a:r>
              <a:rPr lang="en-US" sz="1800" i="0" dirty="0">
                <a:solidFill>
                  <a:srgbClr val="000000"/>
                </a:solidFill>
                <a:effectLst/>
                <a:latin typeface="Manjari"/>
              </a:rPr>
              <a:t>: Border Pane, Grid Pane, Flow Pane, etc.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n-US" sz="1800" b="1" i="0" dirty="0">
                <a:solidFill>
                  <a:schemeClr val="accent2"/>
                </a:solidFill>
                <a:effectLst/>
                <a:latin typeface="Manjari"/>
              </a:rPr>
              <a:t>Media elements</a:t>
            </a:r>
            <a:r>
              <a:rPr lang="en-US" sz="1800" i="0" dirty="0">
                <a:solidFill>
                  <a:srgbClr val="000000"/>
                </a:solidFill>
                <a:effectLst/>
                <a:latin typeface="Manjari"/>
              </a:rPr>
              <a:t>: Audio, video and image objects.</a:t>
            </a:r>
          </a:p>
        </p:txBody>
      </p:sp>
    </p:spTree>
    <p:extLst>
      <p:ext uri="{BB962C8B-B14F-4D97-AF65-F5344CB8AC3E}">
        <p14:creationId xmlns:p14="http://schemas.microsoft.com/office/powerpoint/2010/main" val="199785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0"/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82;p61">
            <a:extLst>
              <a:ext uri="{FF2B5EF4-FFF2-40B4-BE49-F238E27FC236}">
                <a16:creationId xmlns:a16="http://schemas.microsoft.com/office/drawing/2014/main" id="{C66375EE-766F-468D-802C-DBA397CA230A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Demo layouts</a:t>
            </a:r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9E72E9-7E35-F743-873A-EA358701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66" y="695770"/>
            <a:ext cx="4445000" cy="12446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259B23B-1A04-F04A-AE27-82A739182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7" y="695770"/>
            <a:ext cx="2806700" cy="4076700"/>
          </a:xfrm>
          <a:prstGeom prst="rect">
            <a:avLst/>
          </a:prstGeom>
        </p:spPr>
      </p:pic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0E8896-E2B4-CD4E-860E-269EDC3D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0" y="3877733"/>
            <a:ext cx="2541634" cy="762000"/>
          </a:xfrm>
          <a:prstGeom prst="rect">
            <a:avLst/>
          </a:prstGeom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BF19DE-BC35-9A41-99C6-A185CBC1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66" y="2260759"/>
            <a:ext cx="444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40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0"/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82;p61">
            <a:extLst>
              <a:ext uri="{FF2B5EF4-FFF2-40B4-BE49-F238E27FC236}">
                <a16:creationId xmlns:a16="http://schemas.microsoft.com/office/drawing/2014/main" id="{C66375EE-766F-468D-802C-DBA397CA230A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Demo layouts</a:t>
            </a:r>
            <a:endParaRPr lang="en-US" dirty="0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D5BC3A7-743A-224B-B5BA-664831F9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69" y="914400"/>
            <a:ext cx="6616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0"/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82;p61">
            <a:extLst>
              <a:ext uri="{FF2B5EF4-FFF2-40B4-BE49-F238E27FC236}">
                <a16:creationId xmlns:a16="http://schemas.microsoft.com/office/drawing/2014/main" id="{C66375EE-766F-468D-802C-DBA397CA230A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Demo layouts</a:t>
            </a:r>
            <a:endParaRPr lang="en-US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1C190AA-778D-964A-8555-6AA3792F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7" y="1359837"/>
            <a:ext cx="7450666" cy="24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76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9DBC8-6BA6-B44F-ABC4-6CB90CF1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85958"/>
            <a:ext cx="7717500" cy="541500"/>
          </a:xfrm>
        </p:spPr>
        <p:txBody>
          <a:bodyPr/>
          <a:lstStyle/>
          <a:p>
            <a:r>
              <a:rPr lang="en-US" dirty="0"/>
              <a:t>Coding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BBBA9-7491-614E-9DCF-1F1187CF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926338"/>
            <a:ext cx="6019800" cy="3290824"/>
          </a:xfrm>
          <a:prstGeom prst="rect">
            <a:avLst/>
          </a:prstGeom>
        </p:spPr>
      </p:pic>
      <p:sp>
        <p:nvSpPr>
          <p:cNvPr id="5" name="Google Shape;1543;p70">
            <a:extLst>
              <a:ext uri="{FF2B5EF4-FFF2-40B4-BE49-F238E27FC236}">
                <a16:creationId xmlns:a16="http://schemas.microsoft.com/office/drawing/2014/main" id="{3AB9CADB-27E5-1541-B13E-F0079DC07DB5}"/>
              </a:ext>
            </a:extLst>
          </p:cNvPr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97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713DCF-7EEB-FF4C-B125-BC295CE8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30" y="0"/>
            <a:ext cx="554134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A3E121-7A3A-6540-A03B-B8ED099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0249"/>
            <a:ext cx="1801330" cy="1143001"/>
          </a:xfrm>
        </p:spPr>
        <p:txBody>
          <a:bodyPr/>
          <a:lstStyle/>
          <a:p>
            <a:r>
              <a:rPr lang="en-US" dirty="0"/>
              <a:t>Coding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F126AC-7895-5D47-8A1A-F9E2DC82C43D}"/>
              </a:ext>
            </a:extLst>
          </p:cNvPr>
          <p:cNvSpPr txBox="1">
            <a:spLocks/>
          </p:cNvSpPr>
          <p:nvPr/>
        </p:nvSpPr>
        <p:spPr>
          <a:xfrm>
            <a:off x="7342670" y="2000249"/>
            <a:ext cx="180133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Code-Based</a:t>
            </a:r>
          </a:p>
        </p:txBody>
      </p:sp>
      <p:sp>
        <p:nvSpPr>
          <p:cNvPr id="12" name="Google Shape;1543;p70">
            <a:extLst>
              <a:ext uri="{FF2B5EF4-FFF2-40B4-BE49-F238E27FC236}">
                <a16:creationId xmlns:a16="http://schemas.microsoft.com/office/drawing/2014/main" id="{9CA398DB-D21C-AC4A-A5CD-46DD0F95692C}"/>
              </a:ext>
            </a:extLst>
          </p:cNvPr>
          <p:cNvSpPr/>
          <p:nvPr/>
        </p:nvSpPr>
        <p:spPr>
          <a:xfrm rot="4132171">
            <a:off x="6866261" y="325029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39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A3E121-7A3A-6540-A03B-B8ED099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3533"/>
          </a:xfrm>
        </p:spPr>
        <p:txBody>
          <a:bodyPr/>
          <a:lstStyle/>
          <a:p>
            <a:r>
              <a:rPr lang="en-US" dirty="0"/>
              <a:t>Recommended project structure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BF28DB3-EA80-E34F-94EC-E538F0DA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831850"/>
            <a:ext cx="4318000" cy="3479800"/>
          </a:xfrm>
          <a:prstGeom prst="rect">
            <a:avLst/>
          </a:prstGeom>
        </p:spPr>
      </p:pic>
      <p:sp>
        <p:nvSpPr>
          <p:cNvPr id="9" name="Google Shape;1543;p70">
            <a:extLst>
              <a:ext uri="{FF2B5EF4-FFF2-40B4-BE49-F238E27FC236}">
                <a16:creationId xmlns:a16="http://schemas.microsoft.com/office/drawing/2014/main" id="{37ED10B3-B216-B14D-8888-71A03A4E26B1}"/>
              </a:ext>
            </a:extLst>
          </p:cNvPr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924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A3E121-7A3A-6540-A03B-B8ED099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3533"/>
          </a:xfrm>
        </p:spPr>
        <p:txBody>
          <a:bodyPr/>
          <a:lstStyle/>
          <a:p>
            <a:r>
              <a:rPr lang="en-US" dirty="0"/>
              <a:t>Recommended project structure</a:t>
            </a:r>
          </a:p>
        </p:txBody>
      </p:sp>
      <p:sp>
        <p:nvSpPr>
          <p:cNvPr id="9" name="Google Shape;1543;p70">
            <a:extLst>
              <a:ext uri="{FF2B5EF4-FFF2-40B4-BE49-F238E27FC236}">
                <a16:creationId xmlns:a16="http://schemas.microsoft.com/office/drawing/2014/main" id="{37ED10B3-B216-B14D-8888-71A03A4E26B1}"/>
              </a:ext>
            </a:extLst>
          </p:cNvPr>
          <p:cNvSpPr/>
          <p:nvPr/>
        </p:nvSpPr>
        <p:spPr>
          <a:xfrm rot="4132171">
            <a:off x="7285160" y="2632833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2364023-6086-A347-BDD0-3F80E304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292"/>
            <a:ext cx="7255934" cy="211437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2A3D0C0-DA41-9046-8808-65901B94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36" y="890055"/>
            <a:ext cx="7265270" cy="19695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CB8004-41F9-8044-8173-5242DB545953}"/>
              </a:ext>
            </a:extLst>
          </p:cNvPr>
          <p:cNvSpPr txBox="1">
            <a:spLocks/>
          </p:cNvSpPr>
          <p:nvPr/>
        </p:nvSpPr>
        <p:spPr>
          <a:xfrm>
            <a:off x="7255934" y="890055"/>
            <a:ext cx="1801330" cy="50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000" dirty="0" err="1"/>
              <a:t>App.fxml</a:t>
            </a:r>
            <a:endParaRPr lang="en-US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F56963-F661-6F46-8262-9859EE77C2FC}"/>
              </a:ext>
            </a:extLst>
          </p:cNvPr>
          <p:cNvSpPr txBox="1">
            <a:spLocks/>
          </p:cNvSpPr>
          <p:nvPr/>
        </p:nvSpPr>
        <p:spPr>
          <a:xfrm>
            <a:off x="7255934" y="3014292"/>
            <a:ext cx="1801330" cy="82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000" dirty="0" err="1"/>
              <a:t>AutoResize</a:t>
            </a:r>
            <a:endParaRPr lang="en-US" sz="2000" dirty="0"/>
          </a:p>
          <a:p>
            <a:r>
              <a:rPr lang="en-US" sz="2000" dirty="0" err="1"/>
              <a:t>Button.fxml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204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A3E121-7A3A-6540-A03B-B8ED099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3533"/>
          </a:xfrm>
        </p:spPr>
        <p:txBody>
          <a:bodyPr/>
          <a:lstStyle/>
          <a:p>
            <a:r>
              <a:rPr lang="en-US" dirty="0"/>
              <a:t>Recommended project structure</a:t>
            </a:r>
          </a:p>
        </p:txBody>
      </p:sp>
      <p:sp>
        <p:nvSpPr>
          <p:cNvPr id="9" name="Google Shape;1543;p70">
            <a:extLst>
              <a:ext uri="{FF2B5EF4-FFF2-40B4-BE49-F238E27FC236}">
                <a16:creationId xmlns:a16="http://schemas.microsoft.com/office/drawing/2014/main" id="{37ED10B3-B216-B14D-8888-71A03A4E26B1}"/>
              </a:ext>
            </a:extLst>
          </p:cNvPr>
          <p:cNvSpPr/>
          <p:nvPr/>
        </p:nvSpPr>
        <p:spPr>
          <a:xfrm rot="4132171">
            <a:off x="7285160" y="2632833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CB8004-41F9-8044-8173-5242DB545953}"/>
              </a:ext>
            </a:extLst>
          </p:cNvPr>
          <p:cNvSpPr txBox="1">
            <a:spLocks/>
          </p:cNvSpPr>
          <p:nvPr/>
        </p:nvSpPr>
        <p:spPr>
          <a:xfrm>
            <a:off x="7130286" y="753533"/>
            <a:ext cx="1801330" cy="50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000" dirty="0" err="1"/>
              <a:t>Main.java</a:t>
            </a:r>
            <a:endParaRPr lang="en-US" sz="2000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2A5DEBE-801C-9F45-ADB0-92165071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3534"/>
            <a:ext cx="7130287" cy="43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0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A3E121-7A3A-6540-A03B-B8ED099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3533"/>
          </a:xfrm>
        </p:spPr>
        <p:txBody>
          <a:bodyPr/>
          <a:lstStyle/>
          <a:p>
            <a:r>
              <a:rPr lang="en-US" dirty="0"/>
              <a:t>Recommended project structure</a:t>
            </a:r>
          </a:p>
        </p:txBody>
      </p:sp>
      <p:sp>
        <p:nvSpPr>
          <p:cNvPr id="9" name="Google Shape;1543;p70">
            <a:extLst>
              <a:ext uri="{FF2B5EF4-FFF2-40B4-BE49-F238E27FC236}">
                <a16:creationId xmlns:a16="http://schemas.microsoft.com/office/drawing/2014/main" id="{37ED10B3-B216-B14D-8888-71A03A4E26B1}"/>
              </a:ext>
            </a:extLst>
          </p:cNvPr>
          <p:cNvSpPr/>
          <p:nvPr/>
        </p:nvSpPr>
        <p:spPr>
          <a:xfrm rot="4132171">
            <a:off x="7285160" y="2632833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CB8004-41F9-8044-8173-5242DB545953}"/>
              </a:ext>
            </a:extLst>
          </p:cNvPr>
          <p:cNvSpPr txBox="1">
            <a:spLocks/>
          </p:cNvSpPr>
          <p:nvPr/>
        </p:nvSpPr>
        <p:spPr>
          <a:xfrm>
            <a:off x="7130286" y="699803"/>
            <a:ext cx="1801330" cy="75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000" dirty="0" err="1"/>
              <a:t>AutoResize</a:t>
            </a:r>
            <a:endParaRPr lang="en-US" sz="2000" dirty="0"/>
          </a:p>
          <a:p>
            <a:r>
              <a:rPr lang="en-US" sz="2000" dirty="0" err="1"/>
              <a:t>Button.java</a:t>
            </a:r>
            <a:endParaRPr lang="en-US" sz="20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8D96055-6AD9-6D46-80CA-03954C8A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747"/>
            <a:ext cx="7130286" cy="444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0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62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89" name="Google Shape;1389;p62"/>
          <p:cNvSpPr txBox="1">
            <a:spLocks noGrp="1"/>
          </p:cNvSpPr>
          <p:nvPr>
            <p:ph type="title" idx="2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0" name="Google Shape;1390;p62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72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A3E121-7A3A-6540-A03B-B8ED099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3533"/>
          </a:xfrm>
        </p:spPr>
        <p:txBody>
          <a:bodyPr/>
          <a:lstStyle/>
          <a:p>
            <a:r>
              <a:rPr lang="en-US" dirty="0"/>
              <a:t>Recommended project structure</a:t>
            </a:r>
          </a:p>
        </p:txBody>
      </p:sp>
      <p:sp>
        <p:nvSpPr>
          <p:cNvPr id="9" name="Google Shape;1543;p70">
            <a:extLst>
              <a:ext uri="{FF2B5EF4-FFF2-40B4-BE49-F238E27FC236}">
                <a16:creationId xmlns:a16="http://schemas.microsoft.com/office/drawing/2014/main" id="{37ED10B3-B216-B14D-8888-71A03A4E26B1}"/>
              </a:ext>
            </a:extLst>
          </p:cNvPr>
          <p:cNvSpPr/>
          <p:nvPr/>
        </p:nvSpPr>
        <p:spPr>
          <a:xfrm rot="4132171">
            <a:off x="7285160" y="2632833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CB8004-41F9-8044-8173-5242DB545953}"/>
              </a:ext>
            </a:extLst>
          </p:cNvPr>
          <p:cNvSpPr txBox="1">
            <a:spLocks/>
          </p:cNvSpPr>
          <p:nvPr/>
        </p:nvSpPr>
        <p:spPr>
          <a:xfrm>
            <a:off x="7130286" y="753533"/>
            <a:ext cx="1801330" cy="75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000" dirty="0" err="1"/>
              <a:t>AutoResize</a:t>
            </a:r>
            <a:endParaRPr lang="en-US" sz="2000" dirty="0"/>
          </a:p>
          <a:p>
            <a:r>
              <a:rPr lang="en-US" sz="2000" dirty="0" err="1"/>
              <a:t>Button.java</a:t>
            </a:r>
            <a:endParaRPr lang="en-US" sz="20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0C0B3AB-422C-7846-BBD9-225A06C3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0502"/>
            <a:ext cx="6358467" cy="44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14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92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100" name="Google Shape;2100;p92"/>
          <p:cNvSpPr txBox="1">
            <a:spLocks noGrp="1"/>
          </p:cNvSpPr>
          <p:nvPr>
            <p:ph type="title" idx="2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01" name="Google Shape;2101;p92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92">
            <a:hlinkClick r:id="rId3" action="ppaction://hlinksldjump"/>
          </p:cNvPr>
          <p:cNvSpPr/>
          <p:nvPr/>
        </p:nvSpPr>
        <p:spPr>
          <a:xfrm>
            <a:off x="713225" y="548650"/>
            <a:ext cx="1606800" cy="3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Menu</a:t>
            </a:r>
            <a:endParaRPr sz="16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  <p:extLst>
      <p:ext uri="{BB962C8B-B14F-4D97-AF65-F5344CB8AC3E}">
        <p14:creationId xmlns:p14="http://schemas.microsoft.com/office/powerpoint/2010/main" val="3714763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0"/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A904896-A892-3343-BC18-DEE200C0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133" y="0"/>
            <a:ext cx="5147734" cy="51477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04A217-C24E-B94C-9AC1-D59023FE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5392"/>
            <a:ext cx="1998133" cy="1210733"/>
          </a:xfrm>
        </p:spPr>
        <p:txBody>
          <a:bodyPr/>
          <a:lstStyle/>
          <a:p>
            <a:r>
              <a:rPr lang="en-US" dirty="0"/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46869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0"/>
          <p:cNvSpPr/>
          <p:nvPr/>
        </p:nvSpPr>
        <p:spPr>
          <a:xfrm rot="7788112">
            <a:off x="5979747" y="2891385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82;p61">
            <a:extLst>
              <a:ext uri="{FF2B5EF4-FFF2-40B4-BE49-F238E27FC236}">
                <a16:creationId xmlns:a16="http://schemas.microsoft.com/office/drawing/2014/main" id="{C66375EE-766F-468D-802C-DBA397CA230A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 err="1"/>
              <a:t>Pokedex</a:t>
            </a:r>
            <a:r>
              <a:rPr lang="en" dirty="0"/>
              <a:t> demonstration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EC515-0040-1C46-BD4F-BF54698D4F33}"/>
              </a:ext>
            </a:extLst>
          </p:cNvPr>
          <p:cNvSpPr txBox="1"/>
          <p:nvPr/>
        </p:nvSpPr>
        <p:spPr>
          <a:xfrm>
            <a:off x="1134533" y="1971585"/>
            <a:ext cx="8009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Live: Demo with Source code – Overview explained</a:t>
            </a:r>
          </a:p>
          <a:p>
            <a:r>
              <a:rPr lang="en-US" sz="2400" dirty="0"/>
              <a:t>Demo Video: </a:t>
            </a:r>
            <a:r>
              <a:rPr lang="en-US" sz="2400" dirty="0">
                <a:hlinkClick r:id="rId3"/>
              </a:rPr>
              <a:t>https://youtu.be/2eX27xVOASw</a:t>
            </a:r>
            <a:endParaRPr lang="en-US" sz="2400" dirty="0"/>
          </a:p>
          <a:p>
            <a:r>
              <a:rPr lang="en-US" sz="2400" dirty="0"/>
              <a:t>Source Code: </a:t>
            </a:r>
            <a:r>
              <a:rPr lang="en-US" sz="2400" dirty="0">
                <a:hlinkClick r:id="rId4"/>
              </a:rPr>
              <a:t>https://github.com/sonlhcsuit/pokedex-jfx</a:t>
            </a:r>
            <a:endParaRPr lang="en-US" sz="2400" dirty="0"/>
          </a:p>
        </p:txBody>
      </p:sp>
      <p:sp>
        <p:nvSpPr>
          <p:cNvPr id="7" name="Google Shape;1543;p70">
            <a:extLst>
              <a:ext uri="{FF2B5EF4-FFF2-40B4-BE49-F238E27FC236}">
                <a16:creationId xmlns:a16="http://schemas.microsoft.com/office/drawing/2014/main" id="{D38BA172-02AE-1C43-9FDD-7594422703B7}"/>
              </a:ext>
            </a:extLst>
          </p:cNvPr>
          <p:cNvSpPr/>
          <p:nvPr/>
        </p:nvSpPr>
        <p:spPr>
          <a:xfrm rot="3540095">
            <a:off x="-1496789" y="-1832957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80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87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Disadvantage</a:t>
            </a:r>
            <a:endParaRPr dirty="0"/>
          </a:p>
        </p:txBody>
      </p:sp>
      <p:sp>
        <p:nvSpPr>
          <p:cNvPr id="2034" name="Google Shape;2034;p87"/>
          <p:cNvSpPr txBox="1">
            <a:spLocks noGrp="1"/>
          </p:cNvSpPr>
          <p:nvPr>
            <p:ph type="title" idx="2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35" name="Google Shape;2035;p87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76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82;p61">
            <a:extLst>
              <a:ext uri="{FF2B5EF4-FFF2-40B4-BE49-F238E27FC236}">
                <a16:creationId xmlns:a16="http://schemas.microsoft.com/office/drawing/2014/main" id="{B6082184-F2C5-438A-9A6C-9815D1D18511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Disadvantage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57AF4-64DE-4DEF-B423-C6E219213DE2}"/>
              </a:ext>
            </a:extLst>
          </p:cNvPr>
          <p:cNvSpPr txBox="1"/>
          <p:nvPr/>
        </p:nvSpPr>
        <p:spPr>
          <a:xfrm>
            <a:off x="1566472" y="1401580"/>
            <a:ext cx="62359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latin typeface="Manjari" panose="02000503000000000000" pitchFamily="2" charset="0"/>
                <a:cs typeface="Manjari" panose="02000503000000000000" pitchFamily="2" charset="0"/>
              </a:rPr>
              <a:t>Not quite as mature in terms of getting all the bugs out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anjari" panose="02000503000000000000" pitchFamily="2" charset="0"/>
                <a:cs typeface="Manjari" panose="02000503000000000000" pitchFamily="2" charset="0"/>
              </a:rPr>
              <a:t>Hard to debug in terms of FXML file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anjari" panose="02000503000000000000" pitchFamily="2" charset="0"/>
                <a:cs typeface="Manjari" panose="02000503000000000000" pitchFamily="2" charset="0"/>
              </a:rPr>
              <a:t>No longer supportive in JDK, must be installed as third-party library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anjari" panose="02000503000000000000" pitchFamily="2" charset="0"/>
                <a:cs typeface="Manjari" panose="02000503000000000000" pitchFamily="2" charset="0"/>
              </a:rPr>
              <a:t>Lack of number of components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anjari" panose="02000503000000000000" pitchFamily="2" charset="0"/>
                <a:cs typeface="Manjari" panose="02000503000000000000" pitchFamily="2" charset="0"/>
              </a:rPr>
              <a:t>CSS integration not easy to use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anjari" panose="02000503000000000000" pitchFamily="2" charset="0"/>
                <a:cs typeface="Manjari" panose="02000503000000000000" pitchFamily="2" charset="0"/>
              </a:rPr>
              <a:t>Hard to start</a:t>
            </a:r>
          </a:p>
        </p:txBody>
      </p:sp>
    </p:spTree>
    <p:extLst>
      <p:ext uri="{BB962C8B-B14F-4D97-AF65-F5344CB8AC3E}">
        <p14:creationId xmlns:p14="http://schemas.microsoft.com/office/powerpoint/2010/main" val="1105050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98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  <p:sp>
        <p:nvSpPr>
          <p:cNvPr id="2174" name="Google Shape;2174;p98"/>
          <p:cNvSpPr txBox="1">
            <a:spLocks noGrp="1"/>
          </p:cNvSpPr>
          <p:nvPr>
            <p:ph type="title" idx="2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75" name="Google Shape;2175;p98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98">
            <a:hlinkClick r:id="rId3" action="ppaction://hlinksldjump"/>
          </p:cNvPr>
          <p:cNvSpPr/>
          <p:nvPr/>
        </p:nvSpPr>
        <p:spPr>
          <a:xfrm>
            <a:off x="713225" y="548650"/>
            <a:ext cx="1606800" cy="3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Menu</a:t>
            </a:r>
            <a:endParaRPr sz="16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  <p:extLst>
      <p:ext uri="{BB962C8B-B14F-4D97-AF65-F5344CB8AC3E}">
        <p14:creationId xmlns:p14="http://schemas.microsoft.com/office/powerpoint/2010/main" val="1519647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764869" y="15427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0FFB0-A69F-4E61-8402-7C59CE35B77C}"/>
              </a:ext>
            </a:extLst>
          </p:cNvPr>
          <p:cNvSpPr txBox="1"/>
          <p:nvPr/>
        </p:nvSpPr>
        <p:spPr>
          <a:xfrm>
            <a:off x="1117601" y="1415438"/>
            <a:ext cx="8026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hlinkClick r:id="rId3"/>
              </a:rPr>
              <a:t>http://tutorials.jenkov.com/javafx/index.html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hlinkClick r:id="rId4"/>
              </a:rPr>
              <a:t>https://www.tutorialspoint.com/javafx/index.html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hlinkClick r:id="rId5"/>
              </a:rPr>
              <a:t>https://openjfx.io/javadoc/16/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hlinkClick r:id="rId6"/>
              </a:rPr>
              <a:t>https://docs.oracle.com/javase/8/javafx/api/toc.htm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hlinkClick r:id="rId7"/>
              </a:rPr>
              <a:t>https://github.com/sonlhcsuit/pokedex-jfx.git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5611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23"/>
          <p:cNvSpPr txBox="1">
            <a:spLocks noGrp="1"/>
          </p:cNvSpPr>
          <p:nvPr>
            <p:ph type="title"/>
          </p:nvPr>
        </p:nvSpPr>
        <p:spPr>
          <a:xfrm>
            <a:off x="2002504" y="1849815"/>
            <a:ext cx="5138989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200625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764869" y="15427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JavaFX ?</a:t>
            </a:r>
            <a:endParaRPr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6FABAD2-943B-4645-9194-750E653C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386" y="617345"/>
            <a:ext cx="2352160" cy="1568107"/>
          </a:xfrm>
          <a:prstGeom prst="rect">
            <a:avLst/>
          </a:prstGeom>
        </p:spPr>
      </p:pic>
      <p:sp>
        <p:nvSpPr>
          <p:cNvPr id="8" name="Google Shape;1332;p56">
            <a:extLst>
              <a:ext uri="{FF2B5EF4-FFF2-40B4-BE49-F238E27FC236}">
                <a16:creationId xmlns:a16="http://schemas.microsoft.com/office/drawing/2014/main" id="{B906722B-9F54-49E1-B386-C0B1D950AB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8515" y="2233046"/>
            <a:ext cx="6720143" cy="1011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2000" i="1" dirty="0"/>
              <a:t>“</a:t>
            </a:r>
            <a:r>
              <a:rPr lang="en-US" dirty="0"/>
              <a:t>JavaFX is an open source, next generation client application platform for desktop, mobile and embedded systems built on Java</a:t>
            </a:r>
            <a:r>
              <a:rPr lang="en-US" sz="2000" i="1" dirty="0"/>
              <a:t>”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A8552B-E2F2-4A19-86BD-9B9A380CBA29}"/>
              </a:ext>
            </a:extLst>
          </p:cNvPr>
          <p:cNvGrpSpPr/>
          <p:nvPr/>
        </p:nvGrpSpPr>
        <p:grpSpPr>
          <a:xfrm>
            <a:off x="1268515" y="3568424"/>
            <a:ext cx="1136835" cy="1460582"/>
            <a:chOff x="2845978" y="3479250"/>
            <a:chExt cx="1136835" cy="146058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C6B650-B9BD-423C-BF94-53F502F68396}"/>
                </a:ext>
              </a:extLst>
            </p:cNvPr>
            <p:cNvGrpSpPr/>
            <p:nvPr/>
          </p:nvGrpSpPr>
          <p:grpSpPr>
            <a:xfrm>
              <a:off x="2845978" y="3479250"/>
              <a:ext cx="1136835" cy="1141172"/>
              <a:chOff x="3137970" y="3452512"/>
              <a:chExt cx="1136835" cy="1141172"/>
            </a:xfrm>
          </p:grpSpPr>
          <p:sp>
            <p:nvSpPr>
              <p:cNvPr id="12" name="Google Shape;2194;p99">
                <a:extLst>
                  <a:ext uri="{FF2B5EF4-FFF2-40B4-BE49-F238E27FC236}">
                    <a16:creationId xmlns:a16="http://schemas.microsoft.com/office/drawing/2014/main" id="{0313E137-B22B-49A8-A141-CB979FEE6C89}"/>
                  </a:ext>
                </a:extLst>
              </p:cNvPr>
              <p:cNvSpPr/>
              <p:nvPr/>
            </p:nvSpPr>
            <p:spPr>
              <a:xfrm>
                <a:off x="3229098" y="3548148"/>
                <a:ext cx="954580" cy="94990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" name="Graphic 9" descr="Game controller outline">
                <a:extLst>
                  <a:ext uri="{FF2B5EF4-FFF2-40B4-BE49-F238E27FC236}">
                    <a16:creationId xmlns:a16="http://schemas.microsoft.com/office/drawing/2014/main" id="{770F3F75-F1C9-4783-B4F3-DCE25F799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31359" y="3639533"/>
                <a:ext cx="750058" cy="750058"/>
              </a:xfrm>
              <a:prstGeom prst="rect">
                <a:avLst/>
              </a:prstGeom>
            </p:spPr>
          </p:pic>
          <p:sp>
            <p:nvSpPr>
              <p:cNvPr id="16" name="Google Shape;2184;p99">
                <a:extLst>
                  <a:ext uri="{FF2B5EF4-FFF2-40B4-BE49-F238E27FC236}">
                    <a16:creationId xmlns:a16="http://schemas.microsoft.com/office/drawing/2014/main" id="{E991AB58-CDE0-4FE2-9841-AB0CC40D315E}"/>
                  </a:ext>
                </a:extLst>
              </p:cNvPr>
              <p:cNvSpPr/>
              <p:nvPr/>
            </p:nvSpPr>
            <p:spPr>
              <a:xfrm>
                <a:off x="3137970" y="3452512"/>
                <a:ext cx="1136835" cy="1141172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1332;p56">
              <a:extLst>
                <a:ext uri="{FF2B5EF4-FFF2-40B4-BE49-F238E27FC236}">
                  <a16:creationId xmlns:a16="http://schemas.microsoft.com/office/drawing/2014/main" id="{3F6F9183-A605-49CE-87C2-A94506512ADE}"/>
                </a:ext>
              </a:extLst>
            </p:cNvPr>
            <p:cNvSpPr txBox="1">
              <a:spLocks/>
            </p:cNvSpPr>
            <p:nvPr/>
          </p:nvSpPr>
          <p:spPr>
            <a:xfrm>
              <a:off x="2958454" y="4556374"/>
              <a:ext cx="911881" cy="383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50"/>
                <a:buFont typeface="Ubuntu"/>
                <a:buChar char="●"/>
                <a:defRPr sz="16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lphaLcPeriod"/>
                <a:defRPr sz="16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roman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rabi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lpha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roman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rabi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lpha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roman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9pPr>
            </a:lstStyle>
            <a:p>
              <a:pPr marL="0" indent="0" algn="ctr">
                <a:buFont typeface="Ubuntu"/>
                <a:buNone/>
              </a:pPr>
              <a:r>
                <a:rPr lang="en-US" sz="1800" dirty="0"/>
                <a:t>Game</a:t>
              </a:r>
              <a:endParaRPr lang="en-US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BF0F61-1886-48C7-9668-A408D9CF68F2}"/>
              </a:ext>
            </a:extLst>
          </p:cNvPr>
          <p:cNvGrpSpPr/>
          <p:nvPr/>
        </p:nvGrpSpPr>
        <p:grpSpPr>
          <a:xfrm>
            <a:off x="3074737" y="3568424"/>
            <a:ext cx="2811459" cy="1464987"/>
            <a:chOff x="4505995" y="3470714"/>
            <a:chExt cx="2811459" cy="14649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45950D-D2DA-422C-B781-8E377824B1F9}"/>
                </a:ext>
              </a:extLst>
            </p:cNvPr>
            <p:cNvGrpSpPr/>
            <p:nvPr/>
          </p:nvGrpSpPr>
          <p:grpSpPr>
            <a:xfrm>
              <a:off x="5343308" y="3470714"/>
              <a:ext cx="1136835" cy="1141172"/>
              <a:chOff x="1402524" y="3443976"/>
              <a:chExt cx="1136835" cy="1141172"/>
            </a:xfrm>
          </p:grpSpPr>
          <p:sp>
            <p:nvSpPr>
              <p:cNvPr id="11" name="Google Shape;2200;p99">
                <a:extLst>
                  <a:ext uri="{FF2B5EF4-FFF2-40B4-BE49-F238E27FC236}">
                    <a16:creationId xmlns:a16="http://schemas.microsoft.com/office/drawing/2014/main" id="{A7A4F26B-E6D4-4BAC-8F18-450CD35AAC5A}"/>
                  </a:ext>
                </a:extLst>
              </p:cNvPr>
              <p:cNvSpPr/>
              <p:nvPr/>
            </p:nvSpPr>
            <p:spPr>
              <a:xfrm>
                <a:off x="1493652" y="3539612"/>
                <a:ext cx="954580" cy="949901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7" name="Graphic 6" descr="Box outline">
                <a:extLst>
                  <a:ext uri="{FF2B5EF4-FFF2-40B4-BE49-F238E27FC236}">
                    <a16:creationId xmlns:a16="http://schemas.microsoft.com/office/drawing/2014/main" id="{FAD5BBBD-6429-4DE1-865B-B85E03D7E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83797" y="3627417"/>
                <a:ext cx="774290" cy="774290"/>
              </a:xfrm>
              <a:prstGeom prst="rect">
                <a:avLst/>
              </a:prstGeom>
            </p:spPr>
          </p:pic>
          <p:sp>
            <p:nvSpPr>
              <p:cNvPr id="15" name="Google Shape;2184;p99">
                <a:extLst>
                  <a:ext uri="{FF2B5EF4-FFF2-40B4-BE49-F238E27FC236}">
                    <a16:creationId xmlns:a16="http://schemas.microsoft.com/office/drawing/2014/main" id="{AB930CF7-1EDF-4D65-BD69-861D076049D9}"/>
                  </a:ext>
                </a:extLst>
              </p:cNvPr>
              <p:cNvSpPr/>
              <p:nvPr/>
            </p:nvSpPr>
            <p:spPr>
              <a:xfrm>
                <a:off x="1402524" y="3443976"/>
                <a:ext cx="1136835" cy="1141172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1332;p56">
              <a:extLst>
                <a:ext uri="{FF2B5EF4-FFF2-40B4-BE49-F238E27FC236}">
                  <a16:creationId xmlns:a16="http://schemas.microsoft.com/office/drawing/2014/main" id="{2062850B-ACBD-4ECA-BCA9-B4BFB5434FCB}"/>
                </a:ext>
              </a:extLst>
            </p:cNvPr>
            <p:cNvSpPr txBox="1">
              <a:spLocks/>
            </p:cNvSpPr>
            <p:nvPr/>
          </p:nvSpPr>
          <p:spPr>
            <a:xfrm>
              <a:off x="4505995" y="4552243"/>
              <a:ext cx="2811459" cy="383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50"/>
                <a:buFont typeface="Ubuntu"/>
                <a:buChar char="●"/>
                <a:defRPr sz="16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lphaLcPeriod"/>
                <a:defRPr sz="16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roman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rabi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lpha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roman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rabi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lpha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roman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9pPr>
            </a:lstStyle>
            <a:p>
              <a:pPr marL="0" indent="0" algn="ctr">
                <a:buFont typeface="Ubuntu"/>
                <a:buNone/>
              </a:pPr>
              <a:r>
                <a:rPr lang="en-US" sz="1800" dirty="0"/>
                <a:t>Desktop application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130F4D-2913-2949-8CDC-CE99418AB8ED}"/>
              </a:ext>
            </a:extLst>
          </p:cNvPr>
          <p:cNvGrpSpPr/>
          <p:nvPr/>
        </p:nvGrpSpPr>
        <p:grpSpPr>
          <a:xfrm>
            <a:off x="6014510" y="3568424"/>
            <a:ext cx="2811459" cy="1463040"/>
            <a:chOff x="5918868" y="3565081"/>
            <a:chExt cx="2811459" cy="1463040"/>
          </a:xfrm>
        </p:grpSpPr>
        <p:grpSp>
          <p:nvGrpSpPr>
            <p:cNvPr id="22" name="Group 12">
              <a:extLst>
                <a:ext uri="{FF2B5EF4-FFF2-40B4-BE49-F238E27FC236}">
                  <a16:creationId xmlns:a16="http://schemas.microsoft.com/office/drawing/2014/main" id="{746F5C84-3FEA-4B4C-82C6-2165B68F684F}"/>
                </a:ext>
              </a:extLst>
            </p:cNvPr>
            <p:cNvGrpSpPr/>
            <p:nvPr/>
          </p:nvGrpSpPr>
          <p:grpSpPr>
            <a:xfrm>
              <a:off x="6756181" y="3565081"/>
              <a:ext cx="1136835" cy="1139655"/>
              <a:chOff x="1402524" y="3443976"/>
              <a:chExt cx="1136835" cy="1141172"/>
            </a:xfrm>
          </p:grpSpPr>
          <p:sp>
            <p:nvSpPr>
              <p:cNvPr id="24" name="Google Shape;2200;p99">
                <a:extLst>
                  <a:ext uri="{FF2B5EF4-FFF2-40B4-BE49-F238E27FC236}">
                    <a16:creationId xmlns:a16="http://schemas.microsoft.com/office/drawing/2014/main" id="{0536B8AE-0215-47A4-88B0-57AEE41CBDC1}"/>
                  </a:ext>
                </a:extLst>
              </p:cNvPr>
              <p:cNvSpPr/>
              <p:nvPr/>
            </p:nvSpPr>
            <p:spPr>
              <a:xfrm>
                <a:off x="1493652" y="3539612"/>
                <a:ext cx="954580" cy="949901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184;p99">
                <a:extLst>
                  <a:ext uri="{FF2B5EF4-FFF2-40B4-BE49-F238E27FC236}">
                    <a16:creationId xmlns:a16="http://schemas.microsoft.com/office/drawing/2014/main" id="{63CFDEB0-9700-4108-873C-398B3F475467}"/>
                  </a:ext>
                </a:extLst>
              </p:cNvPr>
              <p:cNvSpPr/>
              <p:nvPr/>
            </p:nvSpPr>
            <p:spPr>
              <a:xfrm>
                <a:off x="1402524" y="3443976"/>
                <a:ext cx="1136835" cy="1141172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332;p56">
              <a:extLst>
                <a:ext uri="{FF2B5EF4-FFF2-40B4-BE49-F238E27FC236}">
                  <a16:creationId xmlns:a16="http://schemas.microsoft.com/office/drawing/2014/main" id="{A714822B-E7AC-4345-BC1E-7448513BD58A}"/>
                </a:ext>
              </a:extLst>
            </p:cNvPr>
            <p:cNvSpPr txBox="1">
              <a:spLocks/>
            </p:cNvSpPr>
            <p:nvPr/>
          </p:nvSpPr>
          <p:spPr>
            <a:xfrm>
              <a:off x="5918868" y="4645173"/>
              <a:ext cx="2811459" cy="382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50"/>
                <a:buFont typeface="Ubuntu"/>
                <a:buChar char="●"/>
                <a:defRPr sz="16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lphaLcPeriod"/>
                <a:defRPr sz="16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roman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rabi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lpha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roman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rabi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alpha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Ubuntu"/>
                <a:buAutoNum type="romanLcPeriod"/>
                <a:defRPr sz="1400" b="0" i="0" u="none" strike="noStrike" cap="none">
                  <a:solidFill>
                    <a:schemeClr val="accent2"/>
                  </a:solidFill>
                  <a:latin typeface="Manjari"/>
                  <a:ea typeface="Manjari"/>
                  <a:cs typeface="Manjari"/>
                  <a:sym typeface="Manjari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Mobile application</a:t>
              </a:r>
            </a:p>
          </p:txBody>
        </p:sp>
        <p:pic>
          <p:nvPicPr>
            <p:cNvPr id="3" name="Graphic 2" descr="Smart Phone outline">
              <a:extLst>
                <a:ext uri="{FF2B5EF4-FFF2-40B4-BE49-F238E27FC236}">
                  <a16:creationId xmlns:a16="http://schemas.microsoft.com/office/drawing/2014/main" id="{8B2A8D01-7173-E544-805B-C0482E09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07957" y="3822370"/>
              <a:ext cx="633279" cy="633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78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82;p61">
            <a:extLst>
              <a:ext uri="{FF2B5EF4-FFF2-40B4-BE49-F238E27FC236}">
                <a16:creationId xmlns:a16="http://schemas.microsoft.com/office/drawing/2014/main" id="{B9438FB4-11DB-4888-8D42-3E2E1F62F61C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History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20DD6B-59A3-487E-8379-25E633F9E3B7}"/>
              </a:ext>
            </a:extLst>
          </p:cNvPr>
          <p:cNvCxnSpPr>
            <a:cxnSpLocks/>
          </p:cNvCxnSpPr>
          <p:nvPr/>
        </p:nvCxnSpPr>
        <p:spPr>
          <a:xfrm>
            <a:off x="404734" y="2571750"/>
            <a:ext cx="761500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1D95764-A3C3-4199-9FAC-46419339C816}"/>
              </a:ext>
            </a:extLst>
          </p:cNvPr>
          <p:cNvGrpSpPr/>
          <p:nvPr/>
        </p:nvGrpSpPr>
        <p:grpSpPr>
          <a:xfrm>
            <a:off x="522180" y="2465547"/>
            <a:ext cx="214812" cy="212405"/>
            <a:chOff x="318588" y="2503174"/>
            <a:chExt cx="214812" cy="2124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EB8CEA8-1E1B-4D78-A310-82BC8674A76B}"/>
                </a:ext>
              </a:extLst>
            </p:cNvPr>
            <p:cNvSpPr/>
            <p:nvPr/>
          </p:nvSpPr>
          <p:spPr>
            <a:xfrm>
              <a:off x="359061" y="2540432"/>
              <a:ext cx="133866" cy="1378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F75DF4-974E-4D3E-B9F6-F5B64DC24D6C}"/>
                </a:ext>
              </a:extLst>
            </p:cNvPr>
            <p:cNvSpPr/>
            <p:nvPr/>
          </p:nvSpPr>
          <p:spPr>
            <a:xfrm>
              <a:off x="318588" y="2503174"/>
              <a:ext cx="214812" cy="212405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A3FC5C-F03A-4149-8909-6437BC974456}"/>
              </a:ext>
            </a:extLst>
          </p:cNvPr>
          <p:cNvGrpSpPr/>
          <p:nvPr/>
        </p:nvGrpSpPr>
        <p:grpSpPr>
          <a:xfrm>
            <a:off x="1437353" y="2461385"/>
            <a:ext cx="214812" cy="212405"/>
            <a:chOff x="318588" y="2503174"/>
            <a:chExt cx="214812" cy="2124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26EDDA-DA07-45D2-B600-756B2DC4FDD8}"/>
                </a:ext>
              </a:extLst>
            </p:cNvPr>
            <p:cNvSpPr/>
            <p:nvPr/>
          </p:nvSpPr>
          <p:spPr>
            <a:xfrm>
              <a:off x="359061" y="2540432"/>
              <a:ext cx="133866" cy="1378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F49267-C1CE-4889-BB49-21C8467BF276}"/>
                </a:ext>
              </a:extLst>
            </p:cNvPr>
            <p:cNvSpPr/>
            <p:nvPr/>
          </p:nvSpPr>
          <p:spPr>
            <a:xfrm>
              <a:off x="318588" y="2503174"/>
              <a:ext cx="214812" cy="212405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19E2F-15FE-4014-9C44-97366E2E367B}"/>
              </a:ext>
            </a:extLst>
          </p:cNvPr>
          <p:cNvGrpSpPr/>
          <p:nvPr/>
        </p:nvGrpSpPr>
        <p:grpSpPr>
          <a:xfrm>
            <a:off x="6229506" y="2461383"/>
            <a:ext cx="214812" cy="212405"/>
            <a:chOff x="318588" y="2503174"/>
            <a:chExt cx="214812" cy="2124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0DF5A8-1526-4D2A-856F-5F2C7A5F92B9}"/>
                </a:ext>
              </a:extLst>
            </p:cNvPr>
            <p:cNvSpPr/>
            <p:nvPr/>
          </p:nvSpPr>
          <p:spPr>
            <a:xfrm>
              <a:off x="359061" y="2540432"/>
              <a:ext cx="133866" cy="1378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B9CEFD1-36F2-4C30-A997-C1650ACB30D0}"/>
                </a:ext>
              </a:extLst>
            </p:cNvPr>
            <p:cNvSpPr/>
            <p:nvPr/>
          </p:nvSpPr>
          <p:spPr>
            <a:xfrm>
              <a:off x="318588" y="2503174"/>
              <a:ext cx="214812" cy="212405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4CB35C-9934-4000-B44C-C26025B5D5C9}"/>
              </a:ext>
            </a:extLst>
          </p:cNvPr>
          <p:cNvGrpSpPr/>
          <p:nvPr/>
        </p:nvGrpSpPr>
        <p:grpSpPr>
          <a:xfrm>
            <a:off x="2810850" y="2461383"/>
            <a:ext cx="214812" cy="212405"/>
            <a:chOff x="318588" y="2503174"/>
            <a:chExt cx="214812" cy="21240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B8D0E8-3791-4987-BB57-400EF48037C0}"/>
                </a:ext>
              </a:extLst>
            </p:cNvPr>
            <p:cNvSpPr/>
            <p:nvPr/>
          </p:nvSpPr>
          <p:spPr>
            <a:xfrm>
              <a:off x="359061" y="2540432"/>
              <a:ext cx="133866" cy="1378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69F0DD-DFDF-4E1C-9551-55EAE20CBB02}"/>
                </a:ext>
              </a:extLst>
            </p:cNvPr>
            <p:cNvSpPr/>
            <p:nvPr/>
          </p:nvSpPr>
          <p:spPr>
            <a:xfrm>
              <a:off x="318588" y="2503174"/>
              <a:ext cx="214812" cy="212405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CFD55-21F5-45A0-8DB4-34BB7EFAF55A}"/>
              </a:ext>
            </a:extLst>
          </p:cNvPr>
          <p:cNvGrpSpPr/>
          <p:nvPr/>
        </p:nvGrpSpPr>
        <p:grpSpPr>
          <a:xfrm>
            <a:off x="3355849" y="2461383"/>
            <a:ext cx="214812" cy="212405"/>
            <a:chOff x="318588" y="2503174"/>
            <a:chExt cx="214812" cy="2124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5CF13E-C47C-4257-AA83-729F69418C8E}"/>
                </a:ext>
              </a:extLst>
            </p:cNvPr>
            <p:cNvSpPr/>
            <p:nvPr/>
          </p:nvSpPr>
          <p:spPr>
            <a:xfrm>
              <a:off x="359061" y="2540432"/>
              <a:ext cx="133866" cy="1378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75B424-20A7-4F46-AC1C-E12942B26591}"/>
                </a:ext>
              </a:extLst>
            </p:cNvPr>
            <p:cNvSpPr/>
            <p:nvPr/>
          </p:nvSpPr>
          <p:spPr>
            <a:xfrm>
              <a:off x="318588" y="2503174"/>
              <a:ext cx="214812" cy="212405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7749F97-3260-46BB-BE41-169D0350349F}"/>
              </a:ext>
            </a:extLst>
          </p:cNvPr>
          <p:cNvSpPr/>
          <p:nvPr/>
        </p:nvSpPr>
        <p:spPr>
          <a:xfrm>
            <a:off x="277318" y="1016399"/>
            <a:ext cx="1618938" cy="1051249"/>
          </a:xfrm>
          <a:prstGeom prst="wedgeRoundRectCallout">
            <a:avLst>
              <a:gd name="adj1" fmla="val -26750"/>
              <a:gd name="adj2" fmla="val 87500"/>
              <a:gd name="adj3" fmla="val 16667"/>
            </a:avLst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2"/>
              </a:solidFill>
              <a:latin typeface="Manjari" panose="02000503000000000000" pitchFamily="2" charset="0"/>
              <a:cs typeface="Manjari" panose="020005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0610F-FA6A-4ADE-B8AF-1FAA2BF1C0A2}"/>
              </a:ext>
            </a:extLst>
          </p:cNvPr>
          <p:cNvSpPr txBox="1"/>
          <p:nvPr/>
        </p:nvSpPr>
        <p:spPr>
          <a:xfrm>
            <a:off x="273070" y="1089507"/>
            <a:ext cx="17838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Initially this project was named as F3 </a:t>
            </a:r>
            <a:r>
              <a:rPr lang="en-US" b="1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(Form Follows Functions)</a:t>
            </a:r>
          </a:p>
          <a:p>
            <a:endParaRPr lang="en-US" dirty="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E4DBA7C6-5364-4B4C-A9C4-ABBA0646734E}"/>
              </a:ext>
            </a:extLst>
          </p:cNvPr>
          <p:cNvSpPr/>
          <p:nvPr/>
        </p:nvSpPr>
        <p:spPr>
          <a:xfrm rot="10800000">
            <a:off x="802223" y="3172995"/>
            <a:ext cx="1618938" cy="1051249"/>
          </a:xfrm>
          <a:prstGeom prst="wedgeRoundRectCallout">
            <a:avLst>
              <a:gd name="adj1" fmla="val 6131"/>
              <a:gd name="adj2" fmla="val 96074"/>
              <a:gd name="adj3" fmla="val 16667"/>
            </a:avLst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2"/>
              </a:solidFill>
              <a:latin typeface="Manjari" panose="02000503000000000000" pitchFamily="2" charset="0"/>
              <a:cs typeface="Manjari" panose="020005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4A02A1-C07A-4C58-BB0B-86A7C2922A4F}"/>
              </a:ext>
            </a:extLst>
          </p:cNvPr>
          <p:cNvSpPr txBox="1"/>
          <p:nvPr/>
        </p:nvSpPr>
        <p:spPr>
          <a:xfrm>
            <a:off x="918268" y="3190991"/>
            <a:ext cx="1502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In 2005, </a:t>
            </a:r>
            <a:r>
              <a:rPr lang="en-US" b="1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Sun Microsystems </a:t>
            </a:r>
            <a:r>
              <a:rPr lang="en-US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rename F3 as JavaFX</a:t>
            </a:r>
            <a:r>
              <a:rPr lang="en-US" b="1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 </a:t>
            </a:r>
            <a:endParaRPr lang="en-US" b="1" dirty="0"/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033CACE-4225-4185-AA8A-80F8FCA8F3CC}"/>
              </a:ext>
            </a:extLst>
          </p:cNvPr>
          <p:cNvSpPr/>
          <p:nvPr/>
        </p:nvSpPr>
        <p:spPr>
          <a:xfrm>
            <a:off x="2531590" y="1016398"/>
            <a:ext cx="1618938" cy="1051249"/>
          </a:xfrm>
          <a:prstGeom prst="wedgeRoundRectCallout">
            <a:avLst>
              <a:gd name="adj1" fmla="val -26750"/>
              <a:gd name="adj2" fmla="val 87500"/>
              <a:gd name="adj3" fmla="val 16667"/>
            </a:avLst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2"/>
              </a:solidFill>
              <a:latin typeface="Manjari" panose="02000503000000000000" pitchFamily="2" charset="0"/>
              <a:cs typeface="Manjari" panose="020005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B74365-CBE8-48B8-8FBC-A2BD01487CEB}"/>
              </a:ext>
            </a:extLst>
          </p:cNvPr>
          <p:cNvSpPr txBox="1"/>
          <p:nvPr/>
        </p:nvSpPr>
        <p:spPr>
          <a:xfrm>
            <a:off x="2547182" y="1142171"/>
            <a:ext cx="1691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In 2007, JavaFX was public at Java One conference</a:t>
            </a:r>
            <a:endParaRPr lang="en-US" b="1" dirty="0">
              <a:solidFill>
                <a:schemeClr val="accent2"/>
              </a:solidFill>
              <a:latin typeface="Manjari" panose="02000503000000000000" pitchFamily="2" charset="0"/>
              <a:cs typeface="Manjari" panose="02000503000000000000" pitchFamily="2" charset="0"/>
            </a:endParaRPr>
          </a:p>
          <a:p>
            <a:endParaRPr lang="en-US" dirty="0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7281BA-A21D-45DD-97FB-57E2EFECA7C7}"/>
              </a:ext>
            </a:extLst>
          </p:cNvPr>
          <p:cNvSpPr/>
          <p:nvPr/>
        </p:nvSpPr>
        <p:spPr>
          <a:xfrm rot="10800000">
            <a:off x="2761192" y="3171050"/>
            <a:ext cx="1618938" cy="1051249"/>
          </a:xfrm>
          <a:prstGeom prst="wedgeRoundRectCallout">
            <a:avLst>
              <a:gd name="adj1" fmla="val 6131"/>
              <a:gd name="adj2" fmla="val 96074"/>
              <a:gd name="adj3" fmla="val 16667"/>
            </a:avLst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2"/>
              </a:solidFill>
              <a:latin typeface="Manjari" panose="02000503000000000000" pitchFamily="2" charset="0"/>
              <a:cs typeface="Manjari" panose="020005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8E6679-3A54-4115-97DE-DB3AAF408186}"/>
              </a:ext>
            </a:extLst>
          </p:cNvPr>
          <p:cNvSpPr txBox="1"/>
          <p:nvPr/>
        </p:nvSpPr>
        <p:spPr>
          <a:xfrm>
            <a:off x="2761191" y="3255211"/>
            <a:ext cx="1717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In 2008, </a:t>
            </a:r>
            <a:r>
              <a:rPr lang="en-US" b="1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Net Beans </a:t>
            </a:r>
            <a:r>
              <a:rPr lang="en-US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integrated with JavaFX was available</a:t>
            </a:r>
            <a:endParaRPr lang="en-US" dirty="0"/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D03DC99-F03F-4B44-B10F-5305C192237C}"/>
              </a:ext>
            </a:extLst>
          </p:cNvPr>
          <p:cNvSpPr/>
          <p:nvPr/>
        </p:nvSpPr>
        <p:spPr>
          <a:xfrm>
            <a:off x="5802942" y="1018073"/>
            <a:ext cx="1783830" cy="1051249"/>
          </a:xfrm>
          <a:prstGeom prst="wedgeRoundRectCallout">
            <a:avLst>
              <a:gd name="adj1" fmla="val -18417"/>
              <a:gd name="adj2" fmla="val 87500"/>
              <a:gd name="adj3" fmla="val 16667"/>
            </a:avLst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2"/>
              </a:solidFill>
              <a:latin typeface="Manjari" panose="02000503000000000000" pitchFamily="2" charset="0"/>
              <a:cs typeface="Manjari" panose="020005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8FB467-097F-40DD-A345-50AD8AA99995}"/>
              </a:ext>
            </a:extLst>
          </p:cNvPr>
          <p:cNvSpPr txBox="1"/>
          <p:nvPr/>
        </p:nvSpPr>
        <p:spPr>
          <a:xfrm>
            <a:off x="5802942" y="1067617"/>
            <a:ext cx="19094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In 2021, </a:t>
            </a:r>
            <a:r>
              <a:rPr lang="en-US" b="1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Sun Microsystems </a:t>
            </a:r>
            <a:r>
              <a:rPr lang="en-US" dirty="0">
                <a:solidFill>
                  <a:schemeClr val="accent2"/>
                </a:solidFill>
                <a:latin typeface="Manjari" panose="02000503000000000000" pitchFamily="2" charset="0"/>
                <a:cs typeface="Manjari" panose="02000503000000000000" pitchFamily="2" charset="0"/>
              </a:rPr>
              <a:t>have just released version 16 </a:t>
            </a:r>
            <a:endParaRPr lang="en-US" b="1" dirty="0">
              <a:solidFill>
                <a:schemeClr val="accent2"/>
              </a:solidFill>
              <a:latin typeface="Manjari" panose="02000503000000000000" pitchFamily="2" charset="0"/>
              <a:cs typeface="Manjari" panose="02000503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2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7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</a:t>
            </a:r>
          </a:p>
        </p:txBody>
      </p:sp>
      <p:sp>
        <p:nvSpPr>
          <p:cNvPr id="1415" name="Google Shape;1415;p67"/>
          <p:cNvSpPr txBox="1">
            <a:spLocks noGrp="1"/>
          </p:cNvSpPr>
          <p:nvPr>
            <p:ph type="title" idx="2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16" name="Google Shape;1416;p67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263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82;p61">
            <a:extLst>
              <a:ext uri="{FF2B5EF4-FFF2-40B4-BE49-F238E27FC236}">
                <a16:creationId xmlns:a16="http://schemas.microsoft.com/office/drawing/2014/main" id="{5516E2A3-8008-4312-A06D-F25F53192401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JavaFX vs. Swing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A73866C-BD58-1F4C-BADE-3F3624A5B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71100"/>
              </p:ext>
            </p:extLst>
          </p:nvPr>
        </p:nvGraphicFramePr>
        <p:xfrm>
          <a:off x="1575619" y="1682749"/>
          <a:ext cx="6096000" cy="2541028"/>
        </p:xfrm>
        <a:graphic>
          <a:graphicData uri="http://schemas.openxmlformats.org/drawingml/2006/table">
            <a:tbl>
              <a:tblPr firstRow="1" bandRow="1">
                <a:tableStyleId>{82818CF4-D6E0-4D85-BB04-481F4452B396}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6405607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07622093"/>
                    </a:ext>
                  </a:extLst>
                </a:gridCol>
              </a:tblGrid>
              <a:tr h="4988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JFX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82451"/>
                  </a:ext>
                </a:extLst>
              </a:tr>
              <a:tr h="697049">
                <a:tc>
                  <a:txBody>
                    <a:bodyPr/>
                    <a:lstStyle/>
                    <a:p>
                      <a:r>
                        <a:rPr lang="en-US" sz="3200" dirty="0"/>
                        <a:t>Standard GUI library, having extensive support.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Toolkit for the GUI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59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91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82;p61">
            <a:extLst>
              <a:ext uri="{FF2B5EF4-FFF2-40B4-BE49-F238E27FC236}">
                <a16:creationId xmlns:a16="http://schemas.microsoft.com/office/drawing/2014/main" id="{AD56CBC3-C66B-445E-A1AA-C93F0C7A91E2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Why you need to Java FX?</a:t>
            </a:r>
            <a:endParaRPr lang="en-US" dirty="0"/>
          </a:p>
        </p:txBody>
      </p:sp>
      <p:sp>
        <p:nvSpPr>
          <p:cNvPr id="8" name="Google Shape;2256;p101">
            <a:extLst>
              <a:ext uri="{FF2B5EF4-FFF2-40B4-BE49-F238E27FC236}">
                <a16:creationId xmlns:a16="http://schemas.microsoft.com/office/drawing/2014/main" id="{0AF68EE2-9F87-43E9-876E-48EDB142CE6B}"/>
              </a:ext>
            </a:extLst>
          </p:cNvPr>
          <p:cNvSpPr/>
          <p:nvPr/>
        </p:nvSpPr>
        <p:spPr>
          <a:xfrm>
            <a:off x="15322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257;p101">
            <a:extLst>
              <a:ext uri="{FF2B5EF4-FFF2-40B4-BE49-F238E27FC236}">
                <a16:creationId xmlns:a16="http://schemas.microsoft.com/office/drawing/2014/main" id="{6255198E-1DC3-4C29-B921-E0B082D85C2D}"/>
              </a:ext>
            </a:extLst>
          </p:cNvPr>
          <p:cNvSpPr/>
          <p:nvPr/>
        </p:nvSpPr>
        <p:spPr>
          <a:xfrm>
            <a:off x="365820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0" name="Google Shape;2258;p101">
            <a:extLst>
              <a:ext uri="{FF2B5EF4-FFF2-40B4-BE49-F238E27FC236}">
                <a16:creationId xmlns:a16="http://schemas.microsoft.com/office/drawing/2014/main" id="{6F94B2E2-521B-4067-A090-B54673A180F3}"/>
              </a:ext>
            </a:extLst>
          </p:cNvPr>
          <p:cNvSpPr/>
          <p:nvPr/>
        </p:nvSpPr>
        <p:spPr>
          <a:xfrm>
            <a:off x="57841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1" name="Google Shape;2259;p101">
            <a:extLst>
              <a:ext uri="{FF2B5EF4-FFF2-40B4-BE49-F238E27FC236}">
                <a16:creationId xmlns:a16="http://schemas.microsoft.com/office/drawing/2014/main" id="{0E7D7F39-17BD-420C-9E28-6134C17F7F90}"/>
              </a:ext>
            </a:extLst>
          </p:cNvPr>
          <p:cNvSpPr txBox="1"/>
          <p:nvPr/>
        </p:nvSpPr>
        <p:spPr>
          <a:xfrm>
            <a:off x="1532250" y="2547086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Great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2" name="Google Shape;2260;p101">
            <a:extLst>
              <a:ext uri="{FF2B5EF4-FFF2-40B4-BE49-F238E27FC236}">
                <a16:creationId xmlns:a16="http://schemas.microsoft.com/office/drawing/2014/main" id="{4BBE0582-5F3D-4936-AD45-304CCE18C9DB}"/>
              </a:ext>
            </a:extLst>
          </p:cNvPr>
          <p:cNvSpPr txBox="1"/>
          <p:nvPr/>
        </p:nvSpPr>
        <p:spPr>
          <a:xfrm>
            <a:off x="3658200" y="2546850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RIA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" name="Google Shape;2261;p101">
            <a:extLst>
              <a:ext uri="{FF2B5EF4-FFF2-40B4-BE49-F238E27FC236}">
                <a16:creationId xmlns:a16="http://schemas.microsoft.com/office/drawing/2014/main" id="{9EDED99A-3554-4555-891B-261DB4A46B3F}"/>
              </a:ext>
            </a:extLst>
          </p:cNvPr>
          <p:cNvSpPr txBox="1"/>
          <p:nvPr/>
        </p:nvSpPr>
        <p:spPr>
          <a:xfrm>
            <a:off x="5784150" y="2548500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Diversity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" name="Google Shape;2262;p101">
            <a:extLst>
              <a:ext uri="{FF2B5EF4-FFF2-40B4-BE49-F238E27FC236}">
                <a16:creationId xmlns:a16="http://schemas.microsoft.com/office/drawing/2014/main" id="{CBB531B8-C7D2-42B7-9364-6B1EC75AE914}"/>
              </a:ext>
            </a:extLst>
          </p:cNvPr>
          <p:cNvSpPr txBox="1"/>
          <p:nvPr/>
        </p:nvSpPr>
        <p:spPr>
          <a:xfrm>
            <a:off x="5784150" y="2976395"/>
            <a:ext cx="1884600" cy="43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A rich set of GUI controls</a:t>
            </a:r>
          </a:p>
        </p:txBody>
      </p:sp>
      <p:sp>
        <p:nvSpPr>
          <p:cNvPr id="15" name="Google Shape;2263;p101">
            <a:extLst>
              <a:ext uri="{FF2B5EF4-FFF2-40B4-BE49-F238E27FC236}">
                <a16:creationId xmlns:a16="http://schemas.microsoft.com/office/drawing/2014/main" id="{EB81D8ED-DA62-4445-BC0B-A60EE33ED235}"/>
              </a:ext>
            </a:extLst>
          </p:cNvPr>
          <p:cNvSpPr txBox="1"/>
          <p:nvPr/>
        </p:nvSpPr>
        <p:spPr>
          <a:xfrm>
            <a:off x="3480919" y="2889495"/>
            <a:ext cx="2182161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Able to build Rich Internet Applications(RIA)</a:t>
            </a:r>
          </a:p>
        </p:txBody>
      </p:sp>
      <p:sp>
        <p:nvSpPr>
          <p:cNvPr id="16" name="Google Shape;2264;p101">
            <a:extLst>
              <a:ext uri="{FF2B5EF4-FFF2-40B4-BE49-F238E27FC236}">
                <a16:creationId xmlns:a16="http://schemas.microsoft.com/office/drawing/2014/main" id="{C27B9F57-F320-4D37-A206-6064110781EC}"/>
              </a:ext>
            </a:extLst>
          </p:cNvPr>
          <p:cNvSpPr txBox="1"/>
          <p:nvPr/>
        </p:nvSpPr>
        <p:spPr>
          <a:xfrm>
            <a:off x="1522650" y="2791038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Solve the limitations of Swing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22" name="Google Shape;2270;p101">
            <a:extLst>
              <a:ext uri="{FF2B5EF4-FFF2-40B4-BE49-F238E27FC236}">
                <a16:creationId xmlns:a16="http://schemas.microsoft.com/office/drawing/2014/main" id="{257AE040-64FA-4581-9E9B-17B971070935}"/>
              </a:ext>
            </a:extLst>
          </p:cNvPr>
          <p:cNvGrpSpPr/>
          <p:nvPr/>
        </p:nvGrpSpPr>
        <p:grpSpPr>
          <a:xfrm>
            <a:off x="2464950" y="1416475"/>
            <a:ext cx="4271100" cy="251113"/>
            <a:chOff x="2464950" y="1416475"/>
            <a:chExt cx="4271100" cy="251113"/>
          </a:xfrm>
        </p:grpSpPr>
        <p:cxnSp>
          <p:nvCxnSpPr>
            <p:cNvPr id="23" name="Google Shape;2271;p101">
              <a:extLst>
                <a:ext uri="{FF2B5EF4-FFF2-40B4-BE49-F238E27FC236}">
                  <a16:creationId xmlns:a16="http://schemas.microsoft.com/office/drawing/2014/main" id="{9F1D0F9B-8AFD-4B3D-ABD4-D7F0A4727877}"/>
                </a:ext>
              </a:extLst>
            </p:cNvPr>
            <p:cNvCxnSpPr/>
            <p:nvPr/>
          </p:nvCxnSpPr>
          <p:spPr>
            <a:xfrm>
              <a:off x="2464950" y="1424200"/>
              <a:ext cx="4271100" cy="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272;p101">
              <a:extLst>
                <a:ext uri="{FF2B5EF4-FFF2-40B4-BE49-F238E27FC236}">
                  <a16:creationId xmlns:a16="http://schemas.microsoft.com/office/drawing/2014/main" id="{99502102-AB62-4424-BD8C-AC09082823C5}"/>
                </a:ext>
              </a:extLst>
            </p:cNvPr>
            <p:cNvCxnSpPr>
              <a:stCxn id="8" idx="0"/>
            </p:cNvCxnSpPr>
            <p:nvPr/>
          </p:nvCxnSpPr>
          <p:spPr>
            <a:xfrm rot="10800000">
              <a:off x="2474550" y="1416475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273;p101">
              <a:extLst>
                <a:ext uri="{FF2B5EF4-FFF2-40B4-BE49-F238E27FC236}">
                  <a16:creationId xmlns:a16="http://schemas.microsoft.com/office/drawing/2014/main" id="{1EABD837-C517-478F-A8EB-32DF4B836A0B}"/>
                </a:ext>
              </a:extLst>
            </p:cNvPr>
            <p:cNvCxnSpPr/>
            <p:nvPr/>
          </p:nvCxnSpPr>
          <p:spPr>
            <a:xfrm rot="10800000">
              <a:off x="672645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274;p101">
              <a:extLst>
                <a:ext uri="{FF2B5EF4-FFF2-40B4-BE49-F238E27FC236}">
                  <a16:creationId xmlns:a16="http://schemas.microsoft.com/office/drawing/2014/main" id="{1CD98FED-7E4D-4B40-97E6-60A9C75EFBFA}"/>
                </a:ext>
              </a:extLst>
            </p:cNvPr>
            <p:cNvCxnSpPr/>
            <p:nvPr/>
          </p:nvCxnSpPr>
          <p:spPr>
            <a:xfrm rot="10800000">
              <a:off x="457200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Graphic 4" descr="Basic Shapes outline">
            <a:extLst>
              <a:ext uri="{FF2B5EF4-FFF2-40B4-BE49-F238E27FC236}">
                <a16:creationId xmlns:a16="http://schemas.microsoft.com/office/drawing/2014/main" id="{C66091EE-FC7E-4FF9-8FAE-241ED4188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8186" y="1872505"/>
            <a:ext cx="576528" cy="576528"/>
          </a:xfrm>
          <a:prstGeom prst="rect">
            <a:avLst/>
          </a:prstGeom>
        </p:spPr>
      </p:pic>
      <p:pic>
        <p:nvPicPr>
          <p:cNvPr id="30" name="Graphic 29" descr="Blockchain outline">
            <a:extLst>
              <a:ext uri="{FF2B5EF4-FFF2-40B4-BE49-F238E27FC236}">
                <a16:creationId xmlns:a16="http://schemas.microsoft.com/office/drawing/2014/main" id="{253F71EA-DFEB-4D8A-BEFB-368EE18F3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3736" y="1900675"/>
            <a:ext cx="576528" cy="576528"/>
          </a:xfrm>
          <a:prstGeom prst="rect">
            <a:avLst/>
          </a:prstGeom>
        </p:spPr>
      </p:pic>
      <p:pic>
        <p:nvPicPr>
          <p:cNvPr id="1344" name="Graphic 1343" descr="Lightbulb and gear outline">
            <a:extLst>
              <a:ext uri="{FF2B5EF4-FFF2-40B4-BE49-F238E27FC236}">
                <a16:creationId xmlns:a16="http://schemas.microsoft.com/office/drawing/2014/main" id="{9062ACD9-A78F-45F0-879E-61A362C19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6286" y="1878720"/>
            <a:ext cx="576528" cy="5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9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82;p61">
            <a:extLst>
              <a:ext uri="{FF2B5EF4-FFF2-40B4-BE49-F238E27FC236}">
                <a16:creationId xmlns:a16="http://schemas.microsoft.com/office/drawing/2014/main" id="{B9438FB4-11DB-4888-8D42-3E2E1F62F61C}"/>
              </a:ext>
            </a:extLst>
          </p:cNvPr>
          <p:cNvSpPr txBox="1">
            <a:spLocks/>
          </p:cNvSpPr>
          <p:nvPr/>
        </p:nvSpPr>
        <p:spPr>
          <a:xfrm>
            <a:off x="764869" y="15427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Main concepts’ difference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8DB5BA-F2E9-4C45-ADED-D32F7CE6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69" y="1047750"/>
            <a:ext cx="6057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81224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C825D4F5940F1A499DB2200D463C8280" ma:contentTypeVersion="9" ma:contentTypeDescription="Tạo tài liệu mới." ma:contentTypeScope="" ma:versionID="923b5b9b0211d53ee788a92fdc704ca9">
  <xsd:schema xmlns:xsd="http://www.w3.org/2001/XMLSchema" xmlns:xs="http://www.w3.org/2001/XMLSchema" xmlns:p="http://schemas.microsoft.com/office/2006/metadata/properties" xmlns:ns3="a68a51ec-1de9-4347-ac44-6268b5d49786" xmlns:ns4="2f043dbf-0909-4585-8f9b-515a1177aeab" targetNamespace="http://schemas.microsoft.com/office/2006/metadata/properties" ma:root="true" ma:fieldsID="f89af7c9da17bb1cdf2ed34e40a78634" ns3:_="" ns4:_="">
    <xsd:import namespace="a68a51ec-1de9-4347-ac44-6268b5d49786"/>
    <xsd:import namespace="2f043dbf-0909-4585-8f9b-515a1177ae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a51ec-1de9-4347-ac44-6268b5d49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043dbf-0909-4585-8f9b-515a1177aea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DB6610-24D0-4953-899D-7429B358A1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0D650D-0FD7-4262-AF66-32CCBCB0D414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a68a51ec-1de9-4347-ac44-6268b5d49786"/>
    <ds:schemaRef ds:uri="http://schemas.openxmlformats.org/package/2006/metadata/core-properties"/>
    <ds:schemaRef ds:uri="2f043dbf-0909-4585-8f9b-515a1177aeab"/>
  </ds:schemaRefs>
</ds:datastoreItem>
</file>

<file path=customXml/itemProps3.xml><?xml version="1.0" encoding="utf-8"?>
<ds:datastoreItem xmlns:ds="http://schemas.openxmlformats.org/officeDocument/2006/customXml" ds:itemID="{95E681EC-6F5B-4474-A91E-B9866D46D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8a51ec-1de9-4347-ac44-6268b5d49786"/>
    <ds:schemaRef ds:uri="2f043dbf-0909-4585-8f9b-515a1177ae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640</Words>
  <Application>Microsoft Macintosh PowerPoint</Application>
  <PresentationFormat>On-screen Show (16:9)</PresentationFormat>
  <Paragraphs>128</Paragraphs>
  <Slides>38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Wingdings</vt:lpstr>
      <vt:lpstr>Ubuntu</vt:lpstr>
      <vt:lpstr>Hammersmith One</vt:lpstr>
      <vt:lpstr>Anaheim</vt:lpstr>
      <vt:lpstr>Manjari</vt:lpstr>
      <vt:lpstr>Arial</vt:lpstr>
      <vt:lpstr>Elegant Education Pack for Students by Slidesgo</vt:lpstr>
      <vt:lpstr>Java Fx</vt:lpstr>
      <vt:lpstr>Table of contents</vt:lpstr>
      <vt:lpstr>Introduction</vt:lpstr>
      <vt:lpstr>What is JavaFX ?</vt:lpstr>
      <vt:lpstr>PowerPoint Presentation</vt:lpstr>
      <vt:lpstr>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Style</vt:lpstr>
      <vt:lpstr>Coding Style</vt:lpstr>
      <vt:lpstr>Recommended project structure</vt:lpstr>
      <vt:lpstr>Recommended project structure</vt:lpstr>
      <vt:lpstr>Recommended project structure</vt:lpstr>
      <vt:lpstr>Recommended project structure</vt:lpstr>
      <vt:lpstr>Recommended project structure</vt:lpstr>
      <vt:lpstr>Demo</vt:lpstr>
      <vt:lpstr>Project Structure</vt:lpstr>
      <vt:lpstr>PowerPoint Presentation</vt:lpstr>
      <vt:lpstr>Disadvantage</vt:lpstr>
      <vt:lpstr>PowerPoint Presentation</vt:lpstr>
      <vt:lpstr>Reference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Fx</dc:title>
  <cp:lastModifiedBy>Lưu Hoàng Sơn</cp:lastModifiedBy>
  <cp:revision>31</cp:revision>
  <dcterms:modified xsi:type="dcterms:W3CDTF">2021-05-19T09:15:16Z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0x010100C825D4F5940F1A499DB2200D463C8280</vt:lpwstr>
  </property>
</Properties>
</file>